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 id="2147483677"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type="screen16x9"/>
  <p:notesSz cx="6858000" cy="9144000"/>
  <p:embeddedFontLst>
    <p:embeddedFont>
      <p:font typeface="Century Gothic" panose="020B0502020202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1B915CA-9315-4C13-BBC7-D6FF689EBFDC}">
  <a:tblStyle styleId="{61B915CA-9315-4C13-BBC7-D6FF689EBFD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6" d="100"/>
          <a:sy n="96" d="100"/>
        </p:scale>
        <p:origin x="-552" y="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251713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Mark</a:t>
            </a:r>
            <a:endParaRPr/>
          </a:p>
          <a:p>
            <a:pPr marL="0" lvl="0" indent="0">
              <a:spcBef>
                <a:spcPts val="0"/>
              </a:spcBef>
              <a:spcAft>
                <a:spcPts val="0"/>
              </a:spcAft>
              <a:buNone/>
            </a:pPr>
            <a:endParaRPr/>
          </a:p>
          <a:p>
            <a:pPr marL="0" lvl="0" indent="0" rtl="0">
              <a:spcBef>
                <a:spcPts val="0"/>
              </a:spcBef>
              <a:spcAft>
                <a:spcPts val="0"/>
              </a:spcAft>
              <a:buNone/>
            </a:pPr>
            <a:r>
              <a:rPr lang="en"/>
              <a:t>Veterans who have the experience of homelessness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d73aa8a9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3d73aa8a91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rgbClr val="000000"/>
              </a:buClr>
              <a:buSzPts val="1100"/>
              <a:buFont typeface="Arial"/>
              <a:buNone/>
            </a:pPr>
            <a:r>
              <a:rPr lang="en"/>
              <a:t>Jess</a:t>
            </a:r>
            <a:endParaRPr/>
          </a:p>
          <a:p>
            <a:pPr marL="0" lvl="0" indent="0" rtl="0">
              <a:lnSpc>
                <a:spcPct val="115000"/>
              </a:lnSpc>
              <a:spcBef>
                <a:spcPts val="0"/>
              </a:spcBef>
              <a:spcAft>
                <a:spcPts val="0"/>
              </a:spcAft>
              <a:buClr>
                <a:srgbClr val="000000"/>
              </a:buClr>
              <a:buSzPts val="1100"/>
              <a:buFont typeface="Arial"/>
              <a:buNone/>
            </a:pPr>
            <a:r>
              <a:rPr lang="en"/>
              <a:t>Key insights - how might we build a house that do these things… </a:t>
            </a:r>
            <a:r>
              <a:rPr lang="en" b="1"/>
              <a:t>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e6b3514fb_0_45: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Sarah</a:t>
            </a:r>
            <a:endParaRPr/>
          </a:p>
          <a:p>
            <a:pPr marL="0" lvl="0" indent="0" rtl="0">
              <a:spcBef>
                <a:spcPts val="0"/>
              </a:spcBef>
              <a:spcAft>
                <a:spcPts val="0"/>
              </a:spcAft>
              <a:buNone/>
            </a:pPr>
            <a:endParaRPr/>
          </a:p>
        </p:txBody>
      </p:sp>
      <p:sp>
        <p:nvSpPr>
          <p:cNvPr id="278" name="Google Shape;278;g3e6b3514f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e6b3514fb_0_0: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Veteran informed? </a:t>
            </a:r>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298" name="Google Shape;298;g3e6b3514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fb973429c_0_74: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Sarah</a:t>
            </a:r>
            <a:endParaRPr/>
          </a:p>
          <a:p>
            <a:pPr marL="0" lvl="0" indent="0" rtl="0">
              <a:spcBef>
                <a:spcPts val="0"/>
              </a:spcBef>
              <a:spcAft>
                <a:spcPts val="0"/>
              </a:spcAft>
              <a:buNone/>
            </a:pPr>
            <a:endParaRPr/>
          </a:p>
        </p:txBody>
      </p:sp>
      <p:sp>
        <p:nvSpPr>
          <p:cNvPr id="310" name="Google Shape;310;g3fb973429c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d73aa8a91_0_124: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Sarah</a:t>
            </a:r>
            <a:endParaRPr/>
          </a:p>
          <a:p>
            <a:pPr marL="0" lvl="0" indent="0" rtl="0">
              <a:spcBef>
                <a:spcPts val="0"/>
              </a:spcBef>
              <a:spcAft>
                <a:spcPts val="0"/>
              </a:spcAft>
              <a:buNone/>
            </a:pPr>
            <a:endParaRPr/>
          </a:p>
        </p:txBody>
      </p:sp>
      <p:sp>
        <p:nvSpPr>
          <p:cNvPr id="322" name="Google Shape;322;g3d73aa8a91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fb973429c_0_40: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Sarah</a:t>
            </a:r>
            <a:endParaRPr/>
          </a:p>
          <a:p>
            <a:pPr marL="0" lvl="0" indent="0" rtl="0">
              <a:spcBef>
                <a:spcPts val="0"/>
              </a:spcBef>
              <a:spcAft>
                <a:spcPts val="0"/>
              </a:spcAft>
              <a:buNone/>
            </a:pPr>
            <a:endParaRPr/>
          </a:p>
        </p:txBody>
      </p:sp>
      <p:sp>
        <p:nvSpPr>
          <p:cNvPr id="335" name="Google Shape;335;g3fb973429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fb973429c_0_52: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Sarah</a:t>
            </a:r>
            <a:endParaRPr/>
          </a:p>
          <a:p>
            <a:pPr marL="0" lvl="0" indent="0" rtl="0">
              <a:spcBef>
                <a:spcPts val="0"/>
              </a:spcBef>
              <a:spcAft>
                <a:spcPts val="0"/>
              </a:spcAft>
              <a:buNone/>
            </a:pPr>
            <a:endParaRPr/>
          </a:p>
        </p:txBody>
      </p:sp>
      <p:sp>
        <p:nvSpPr>
          <p:cNvPr id="346" name="Google Shape;346;g3fb973429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e6b3514fb_0_32: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Sarah</a:t>
            </a:r>
            <a:endParaRPr/>
          </a:p>
          <a:p>
            <a:pPr marL="0" lvl="0" indent="0" rtl="0">
              <a:spcBef>
                <a:spcPts val="0"/>
              </a:spcBef>
              <a:spcAft>
                <a:spcPts val="0"/>
              </a:spcAft>
              <a:buNone/>
            </a:pPr>
            <a:endParaRPr/>
          </a:p>
        </p:txBody>
      </p:sp>
      <p:sp>
        <p:nvSpPr>
          <p:cNvPr id="357" name="Google Shape;357;g3e6b3514f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fd87ae9ae_5_0: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p:txBody>
      </p:sp>
      <p:sp>
        <p:nvSpPr>
          <p:cNvPr id="370" name="Google Shape;370;g3fd87ae9ae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e6b3514f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e6b3514f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Sarah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fda6b917a_0_1: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Mark</a:t>
            </a:r>
            <a:endParaRPr/>
          </a:p>
          <a:p>
            <a:pPr marL="0" lvl="0" indent="0" rtl="0">
              <a:spcBef>
                <a:spcPts val="0"/>
              </a:spcBef>
              <a:spcAft>
                <a:spcPts val="0"/>
              </a:spcAft>
              <a:buNone/>
            </a:pPr>
            <a:r>
              <a:rPr lang="en"/>
              <a:t>Started with a question on that last day of class</a:t>
            </a:r>
            <a:endParaRPr/>
          </a:p>
          <a:p>
            <a:pPr marL="0" lvl="0" indent="0" rtl="0">
              <a:spcBef>
                <a:spcPts val="0"/>
              </a:spcBef>
              <a:spcAft>
                <a:spcPts val="0"/>
              </a:spcAft>
              <a:buNone/>
            </a:pPr>
            <a:r>
              <a:rPr lang="en"/>
              <a:t>Moved to try to understand on a deeper more personal level, what are the elements of housing that truly matter. Both structural and emotional</a:t>
            </a:r>
            <a:endParaRPr/>
          </a:p>
          <a:p>
            <a:pPr marL="0" lvl="0" indent="0" rtl="0">
              <a:spcBef>
                <a:spcPts val="0"/>
              </a:spcBef>
              <a:spcAft>
                <a:spcPts val="0"/>
              </a:spcAft>
              <a:buNone/>
            </a:pPr>
            <a:r>
              <a:rPr lang="en"/>
              <a:t>Take those elements, gained through lots and lots of talking and combing through interview notes and transcripts,  </a:t>
            </a:r>
            <a:endParaRPr/>
          </a:p>
        </p:txBody>
      </p:sp>
      <p:sp>
        <p:nvSpPr>
          <p:cNvPr id="154" name="Google Shape;154;g3fda6b917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d93f5d63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d93f5d63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Mark</a:t>
            </a:r>
            <a:endParaRPr/>
          </a:p>
          <a:p>
            <a:pPr marL="0" lvl="0" indent="0" rtl="0">
              <a:spcBef>
                <a:spcPts val="0"/>
              </a:spcBef>
              <a:spcAft>
                <a:spcPts val="0"/>
              </a:spcAft>
              <a:buNone/>
            </a:pPr>
            <a:endParaRPr/>
          </a:p>
          <a:p>
            <a:pPr marL="0" lvl="0" indent="0" rtl="0">
              <a:spcBef>
                <a:spcPts val="0"/>
              </a:spcBef>
              <a:spcAft>
                <a:spcPts val="0"/>
              </a:spcAft>
              <a:buNone/>
            </a:pPr>
            <a:r>
              <a:rPr lang="en"/>
              <a:t>Terry - joint appointment North Carolina Coalition to End Homelessness and Department of Military and Veterans Affairs</a:t>
            </a:r>
            <a:endParaRPr/>
          </a:p>
          <a:p>
            <a:pPr marL="0" lvl="0" indent="0">
              <a:spcBef>
                <a:spcPts val="0"/>
              </a:spcBef>
              <a:spcAft>
                <a:spcPts val="0"/>
              </a:spcAft>
              <a:buNone/>
            </a:pPr>
            <a:r>
              <a:rPr lang="en"/>
              <a:t>Tom - teaches HCD course at Duke, lead the charge to improve customer experience at the VA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fd87ae0b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fd87ae0b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Context for NC </a:t>
            </a:r>
            <a:endParaRPr/>
          </a:p>
          <a:p>
            <a:pPr marL="0" lvl="0" indent="0" rtl="0">
              <a:spcBef>
                <a:spcPts val="0"/>
              </a:spcBef>
              <a:spcAft>
                <a:spcPts val="0"/>
              </a:spcAft>
              <a:buNone/>
            </a:pPr>
            <a:r>
              <a:rPr lang="en"/>
              <a:t>Seymore Johnson - AF</a:t>
            </a:r>
            <a:endParaRPr/>
          </a:p>
          <a:p>
            <a:pPr marL="0" lvl="0" indent="0" rtl="0">
              <a:spcBef>
                <a:spcPts val="0"/>
              </a:spcBef>
              <a:spcAft>
                <a:spcPts val="0"/>
              </a:spcAft>
              <a:buNone/>
            </a:pPr>
            <a:r>
              <a:rPr lang="en"/>
              <a:t>Ft. Bragg - Army </a:t>
            </a:r>
            <a:endParaRPr/>
          </a:p>
          <a:p>
            <a:pPr marL="0" lvl="0" indent="0" rtl="0">
              <a:spcBef>
                <a:spcPts val="0"/>
              </a:spcBef>
              <a:spcAft>
                <a:spcPts val="0"/>
              </a:spcAft>
              <a:buNone/>
            </a:pPr>
            <a:r>
              <a:rPr lang="en"/>
              <a:t>Elizabeth City - Coast Guard</a:t>
            </a:r>
            <a:endParaRPr/>
          </a:p>
          <a:p>
            <a:pPr marL="0" lvl="0" indent="0" rtl="0">
              <a:spcBef>
                <a:spcPts val="0"/>
              </a:spcBef>
              <a:spcAft>
                <a:spcPts val="0"/>
              </a:spcAft>
              <a:buNone/>
            </a:pPr>
            <a:r>
              <a:rPr lang="en"/>
              <a:t>Camp Lejune, Cherry Point - Largest Marine base on the east coast </a:t>
            </a:r>
            <a:endParaRPr/>
          </a:p>
          <a:p>
            <a:pPr marL="0" lvl="0" indent="0">
              <a:spcBef>
                <a:spcPts val="0"/>
              </a:spcBef>
              <a:spcAft>
                <a:spcPts val="0"/>
              </a:spcAft>
              <a:buNone/>
            </a:pPr>
            <a:r>
              <a:rPr lang="en"/>
              <a:t>3rd largert military population in the US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d73aa8a91_0_3: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Jess - separate into two slides</a:t>
            </a:r>
            <a:endParaRPr/>
          </a:p>
        </p:txBody>
      </p:sp>
      <p:sp>
        <p:nvSpPr>
          <p:cNvPr id="193" name="Google Shape;193;g3d73aa8a9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fd87ae9ae_3_6: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Jess - separate into two slides</a:t>
            </a:r>
            <a:endParaRPr/>
          </a:p>
        </p:txBody>
      </p:sp>
      <p:sp>
        <p:nvSpPr>
          <p:cNvPr id="204" name="Google Shape;204;g3fd87ae9ae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d73aa8a91_0_50: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Jess</a:t>
            </a:r>
            <a:endParaRPr/>
          </a:p>
        </p:txBody>
      </p:sp>
      <p:sp>
        <p:nvSpPr>
          <p:cNvPr id="234" name="Google Shape;234;g3d73aa8a9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d73aa8a91_0_65: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Jess</a:t>
            </a:r>
            <a:endParaRPr/>
          </a:p>
        </p:txBody>
      </p:sp>
      <p:sp>
        <p:nvSpPr>
          <p:cNvPr id="249" name="Google Shape;249;g3d73aa8a9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fb973429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fb973429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Jess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4"/>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4"/>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4"/>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58" name="Google Shape;58;p1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6"/>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6"/>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6"/>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1pPr>
          </a:lstStyle>
          <a:p>
            <a:endParaRPr/>
          </a:p>
        </p:txBody>
      </p:sp>
      <p:sp>
        <p:nvSpPr>
          <p:cNvPr id="65" name="Google Shape;65;p1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7"/>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7"/>
          <p:cNvSpPr/>
          <p:nvPr/>
        </p:nvSpPr>
        <p:spPr>
          <a:xfrm flipH="1">
            <a:off x="8246400" y="4245875"/>
            <a:ext cx="897600" cy="897600"/>
          </a:xfrm>
          <a:prstGeom prst="round1Rect">
            <a:avLst>
              <a:gd name="adj" fmla="val 16667"/>
            </a:avLst>
          </a:prstGeom>
          <a:solidFill>
            <a:schemeClr val="lt1">
              <a:alpha val="6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7"/>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9pPr>
          </a:lstStyle>
          <a:p>
            <a:endParaRPr/>
          </a:p>
        </p:txBody>
      </p:sp>
      <p:sp>
        <p:nvSpPr>
          <p:cNvPr id="70" name="Google Shape;70;p17"/>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71" name="Google Shape;71;p1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sp>
        <p:nvSpPr>
          <p:cNvPr id="73" name="Google Shape;73;p18"/>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8"/>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1pPr>
            <a:lvl2pPr marR="0" lvl="1"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2pPr>
            <a:lvl3pPr marR="0" lvl="2"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3pPr>
            <a:lvl4pPr marR="0" lvl="3"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4pPr>
            <a:lvl5pPr marR="0" lvl="4"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5pPr>
            <a:lvl6pPr marR="0" lvl="5"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6pPr>
            <a:lvl7pPr marR="0" lvl="6"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7pPr>
            <a:lvl8pPr marR="0" lvl="7"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8pPr>
            <a:lvl9pPr marR="0" lvl="8"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9pPr>
          </a:lstStyle>
          <a:p>
            <a:endParaRPr/>
          </a:p>
        </p:txBody>
      </p:sp>
      <p:sp>
        <p:nvSpPr>
          <p:cNvPr id="76" name="Google Shape;76;p18"/>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1pPr>
            <a:lvl2pPr marR="0" lvl="1"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2pPr>
            <a:lvl3pPr marR="0" lvl="2"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3pPr>
            <a:lvl4pPr marR="0" lvl="3"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4pPr>
            <a:lvl5pPr marR="0" lvl="4"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5pPr>
            <a:lvl6pPr marR="0" lvl="5"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6pPr>
            <a:lvl7pPr marR="0" lvl="6"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7pPr>
            <a:lvl8pPr marR="0" lvl="7"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8pPr>
            <a:lvl9pPr marR="0" lvl="8"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9pPr>
          </a:lstStyle>
          <a:p>
            <a:endParaRPr/>
          </a:p>
        </p:txBody>
      </p:sp>
      <p:sp>
        <p:nvSpPr>
          <p:cNvPr id="77" name="Google Shape;77;p1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endParaRPr/>
          </a:p>
        </p:txBody>
      </p:sp>
      <p:sp>
        <p:nvSpPr>
          <p:cNvPr id="78" name="Google Shape;78;p1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9pPr>
          </a:lstStyle>
          <a:p>
            <a:endParaRPr/>
          </a:p>
        </p:txBody>
      </p:sp>
      <p:sp>
        <p:nvSpPr>
          <p:cNvPr id="81" name="Google Shape;81;p1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2"/>
        <p:cNvGrpSpPr/>
        <p:nvPr/>
      </p:nvGrpSpPr>
      <p:grpSpPr>
        <a:xfrm>
          <a:off x="0" y="0"/>
          <a:ext cx="0" cy="0"/>
          <a:chOff x="0" y="0"/>
          <a:chExt cx="0" cy="0"/>
        </a:xfrm>
      </p:grpSpPr>
      <p:sp>
        <p:nvSpPr>
          <p:cNvPr id="83" name="Google Shape;83;p20"/>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0"/>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86" name="Google Shape;86;p20"/>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7" name="Google Shape;87;p2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
        <p:cNvGrpSpPr/>
        <p:nvPr/>
      </p:nvGrpSpPr>
      <p:grpSpPr>
        <a:xfrm>
          <a:off x="0" y="0"/>
          <a:ext cx="0" cy="0"/>
          <a:chOff x="0" y="0"/>
          <a:chExt cx="0" cy="0"/>
        </a:xfrm>
      </p:grpSpPr>
      <p:sp>
        <p:nvSpPr>
          <p:cNvPr id="89" name="Google Shape;89;p21"/>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1"/>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92" name="Google Shape;92;p21"/>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endParaRPr/>
          </a:p>
        </p:txBody>
      </p:sp>
      <p:sp>
        <p:nvSpPr>
          <p:cNvPr id="93" name="Google Shape;93;p21"/>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endParaRPr/>
          </a:p>
        </p:txBody>
      </p:sp>
      <p:sp>
        <p:nvSpPr>
          <p:cNvPr id="94" name="Google Shape;94;p2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5"/>
        <p:cNvGrpSpPr/>
        <p:nvPr/>
      </p:nvGrpSpPr>
      <p:grpSpPr>
        <a:xfrm>
          <a:off x="0" y="0"/>
          <a:ext cx="0" cy="0"/>
          <a:chOff x="0" y="0"/>
          <a:chExt cx="0" cy="0"/>
        </a:xfrm>
      </p:grpSpPr>
      <p:sp>
        <p:nvSpPr>
          <p:cNvPr id="96" name="Google Shape;96;p22"/>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2"/>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2"/>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9pPr>
          </a:lstStyle>
          <a:p>
            <a:endParaRPr/>
          </a:p>
        </p:txBody>
      </p:sp>
      <p:sp>
        <p:nvSpPr>
          <p:cNvPr id="99" name="Google Shape;99;p22"/>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1"/>
              </a:buClr>
              <a:buSzPts val="1200"/>
              <a:buFont typeface="Roboto"/>
              <a:buChar char="■"/>
              <a:defRPr sz="1200" b="0" i="0" u="none" strike="noStrike" cap="none">
                <a:solidFill>
                  <a:schemeClr val="lt1"/>
                </a:solidFill>
                <a:latin typeface="Roboto"/>
                <a:ea typeface="Roboto"/>
                <a:cs typeface="Roboto"/>
                <a:sym typeface="Roboto"/>
              </a:defRPr>
            </a:lvl9pPr>
          </a:lstStyle>
          <a:p>
            <a:endParaRPr/>
          </a:p>
        </p:txBody>
      </p:sp>
      <p:sp>
        <p:nvSpPr>
          <p:cNvPr id="100" name="Google Shape;100;p2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9pPr>
          </a:lstStyle>
          <a:p>
            <a:endParaRPr/>
          </a:p>
        </p:txBody>
      </p:sp>
      <p:sp>
        <p:nvSpPr>
          <p:cNvPr id="103" name="Google Shape;103;p2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104"/>
        <p:cNvGrpSpPr/>
        <p:nvPr/>
      </p:nvGrpSpPr>
      <p:grpSpPr>
        <a:xfrm>
          <a:off x="0" y="0"/>
          <a:ext cx="0" cy="0"/>
          <a:chOff x="0" y="0"/>
          <a:chExt cx="0" cy="0"/>
        </a:xfrm>
      </p:grpSpPr>
      <p:sp>
        <p:nvSpPr>
          <p:cNvPr id="105" name="Google Shape;105;p24"/>
          <p:cNvSpPr txBox="1">
            <a:spLocks noGrp="1"/>
          </p:cNvSpPr>
          <p:nvPr>
            <p:ph type="title"/>
          </p:nvPr>
        </p:nvSpPr>
        <p:spPr>
          <a:xfrm>
            <a:off x="475500" y="1258525"/>
            <a:ext cx="82221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1pPr>
            <a:lvl2pPr marR="0" lvl="1"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2pPr>
            <a:lvl3pPr marR="0" lvl="2"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3pPr>
            <a:lvl4pPr marR="0" lvl="3"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4pPr>
            <a:lvl5pPr marR="0" lvl="4"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5pPr>
            <a:lvl6pPr marR="0" lvl="5"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6pPr>
            <a:lvl7pPr marR="0" lvl="6"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7pPr>
            <a:lvl8pPr marR="0" lvl="7"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8pPr>
            <a:lvl9pPr marR="0" lvl="8"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9pPr>
          </a:lstStyle>
          <a:p>
            <a:endParaRPr/>
          </a:p>
        </p:txBody>
      </p:sp>
      <p:sp>
        <p:nvSpPr>
          <p:cNvPr id="106" name="Google Shape;106;p24"/>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ctr"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107" name="Google Shape;107;p2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a:off x="77303" y="141274"/>
            <a:ext cx="1727700" cy="1488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6" name="Google Shape;116;p26"/>
          <p:cNvSpPr txBox="1">
            <a:spLocks noGrp="1"/>
          </p:cNvSpPr>
          <p:nvPr>
            <p:ph type="body" idx="1"/>
          </p:nvPr>
        </p:nvSpPr>
        <p:spPr>
          <a:xfrm>
            <a:off x="2298727" y="820675"/>
            <a:ext cx="6571500" cy="26295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400" b="0" i="0" u="none" strike="noStrike" cap="none">
                <a:solidFill>
                  <a:srgbClr val="D9A31A"/>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17" name="Google Shape;117;p26"/>
          <p:cNvSpPr txBox="1">
            <a:spLocks noGrp="1"/>
          </p:cNvSpPr>
          <p:nvPr>
            <p:ph type="ftr" idx="11"/>
          </p:nvPr>
        </p:nvSpPr>
        <p:spPr>
          <a:xfrm>
            <a:off x="3108960" y="4783455"/>
            <a:ext cx="2926200" cy="2571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8" name="Google Shape;118;p26"/>
          <p:cNvSpPr txBox="1">
            <a:spLocks noGrp="1"/>
          </p:cNvSpPr>
          <p:nvPr>
            <p:ph type="dt" idx="10"/>
          </p:nvPr>
        </p:nvSpPr>
        <p:spPr>
          <a:xfrm>
            <a:off x="457200" y="4783455"/>
            <a:ext cx="2103000" cy="257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9" name="Google Shape;119;p26"/>
          <p:cNvSpPr txBox="1">
            <a:spLocks noGrp="1"/>
          </p:cNvSpPr>
          <p:nvPr>
            <p:ph type="sldNum" idx="12"/>
          </p:nvPr>
        </p:nvSpPr>
        <p:spPr>
          <a:xfrm>
            <a:off x="8865381" y="4829336"/>
            <a:ext cx="250800" cy="238800"/>
          </a:xfrm>
          <a:prstGeom prst="rect">
            <a:avLst/>
          </a:prstGeom>
          <a:noFill/>
          <a:ln>
            <a:noFill/>
          </a:ln>
        </p:spPr>
        <p:txBody>
          <a:bodyPr spcFirstLastPara="1" wrap="square" lIns="0" tIns="0" rIns="0" bIns="0" anchor="t" anchorCtr="0">
            <a:noAutofit/>
          </a:bodyPr>
          <a:lstStyle>
            <a:lvl1pPr marL="30480" marR="0" lvl="0"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1pPr>
            <a:lvl2pPr marL="30480" marR="0" lvl="1"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2pPr>
            <a:lvl3pPr marL="30480" marR="0" lvl="2"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3pPr>
            <a:lvl4pPr marL="30480" marR="0" lvl="3"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4pPr>
            <a:lvl5pPr marL="30480" marR="0" lvl="4"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5pPr>
            <a:lvl6pPr marL="30480" marR="0" lvl="5"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6pPr>
            <a:lvl7pPr marL="30480" marR="0" lvl="6"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7pPr>
            <a:lvl8pPr marL="30480" marR="0" lvl="7"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8pPr>
            <a:lvl9pPr marL="30480" marR="0" lvl="8"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9pPr>
          </a:lstStyle>
          <a:p>
            <a:pPr marL="3048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20"/>
        <p:cNvGrpSpPr/>
        <p:nvPr/>
      </p:nvGrpSpPr>
      <p:grpSpPr>
        <a:xfrm>
          <a:off x="0" y="0"/>
          <a:ext cx="0" cy="0"/>
          <a:chOff x="0" y="0"/>
          <a:chExt cx="0" cy="0"/>
        </a:xfrm>
      </p:grpSpPr>
      <p:sp>
        <p:nvSpPr>
          <p:cNvPr id="121" name="Google Shape;121;p27"/>
          <p:cNvSpPr/>
          <p:nvPr/>
        </p:nvSpPr>
        <p:spPr>
          <a:xfrm>
            <a:off x="0" y="0"/>
            <a:ext cx="9144000" cy="5143500"/>
          </a:xfrm>
          <a:custGeom>
            <a:avLst/>
            <a:gdLst/>
            <a:ahLst/>
            <a:cxnLst/>
            <a:rect l="l" t="t" r="r" b="b"/>
            <a:pathLst>
              <a:path w="9144000" h="5143500" extrusionOk="0">
                <a:moveTo>
                  <a:pt x="0" y="5143500"/>
                </a:moveTo>
                <a:lnTo>
                  <a:pt x="9144000" y="5143500"/>
                </a:lnTo>
                <a:lnTo>
                  <a:pt x="9144000" y="0"/>
                </a:lnTo>
                <a:lnTo>
                  <a:pt x="0" y="0"/>
                </a:lnTo>
                <a:lnTo>
                  <a:pt x="0" y="5143500"/>
                </a:lnTo>
                <a:close/>
              </a:path>
            </a:pathLst>
          </a:custGeom>
          <a:solidFill>
            <a:srgbClr val="99BD3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2" name="Google Shape;122;p27"/>
          <p:cNvSpPr txBox="1">
            <a:spLocks noGrp="1"/>
          </p:cNvSpPr>
          <p:nvPr>
            <p:ph type="title"/>
          </p:nvPr>
        </p:nvSpPr>
        <p:spPr>
          <a:xfrm>
            <a:off x="77303" y="141274"/>
            <a:ext cx="1727700" cy="1488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3" name="Google Shape;123;p27"/>
          <p:cNvSpPr txBox="1">
            <a:spLocks noGrp="1"/>
          </p:cNvSpPr>
          <p:nvPr>
            <p:ph type="ftr" idx="11"/>
          </p:nvPr>
        </p:nvSpPr>
        <p:spPr>
          <a:xfrm>
            <a:off x="3108960" y="4783455"/>
            <a:ext cx="2926200" cy="2571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4" name="Google Shape;124;p27"/>
          <p:cNvSpPr txBox="1">
            <a:spLocks noGrp="1"/>
          </p:cNvSpPr>
          <p:nvPr>
            <p:ph type="dt" idx="10"/>
          </p:nvPr>
        </p:nvSpPr>
        <p:spPr>
          <a:xfrm>
            <a:off x="457200" y="4783455"/>
            <a:ext cx="2103000" cy="257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5" name="Google Shape;125;p27"/>
          <p:cNvSpPr txBox="1">
            <a:spLocks noGrp="1"/>
          </p:cNvSpPr>
          <p:nvPr>
            <p:ph type="sldNum" idx="12"/>
          </p:nvPr>
        </p:nvSpPr>
        <p:spPr>
          <a:xfrm>
            <a:off x="8865381" y="4829336"/>
            <a:ext cx="250800" cy="238800"/>
          </a:xfrm>
          <a:prstGeom prst="rect">
            <a:avLst/>
          </a:prstGeom>
          <a:noFill/>
          <a:ln>
            <a:noFill/>
          </a:ln>
        </p:spPr>
        <p:txBody>
          <a:bodyPr spcFirstLastPara="1" wrap="square" lIns="0" tIns="0" rIns="0" bIns="0" anchor="t" anchorCtr="0">
            <a:noAutofit/>
          </a:bodyPr>
          <a:lstStyle>
            <a:lvl1pPr marL="30480" marR="0" lvl="0" indent="0" algn="l" rtl="0">
              <a:lnSpc>
                <a:spcPct val="100000"/>
              </a:lnSpc>
              <a:spcBef>
                <a:spcPts val="0"/>
              </a:spcBef>
              <a:buNone/>
              <a:defRPr sz="1200" b="0" i="0">
                <a:solidFill>
                  <a:srgbClr val="1FB8EC"/>
                </a:solidFill>
                <a:latin typeface="Century Gothic"/>
                <a:ea typeface="Century Gothic"/>
                <a:cs typeface="Century Gothic"/>
                <a:sym typeface="Century Gothic"/>
              </a:defRPr>
            </a:lvl1pPr>
            <a:lvl2pPr marL="30480" marR="0" lvl="1" indent="0" algn="l" rtl="0">
              <a:lnSpc>
                <a:spcPct val="100000"/>
              </a:lnSpc>
              <a:spcBef>
                <a:spcPts val="0"/>
              </a:spcBef>
              <a:buNone/>
              <a:defRPr sz="1200" b="0" i="0">
                <a:solidFill>
                  <a:srgbClr val="1FB8EC"/>
                </a:solidFill>
                <a:latin typeface="Century Gothic"/>
                <a:ea typeface="Century Gothic"/>
                <a:cs typeface="Century Gothic"/>
                <a:sym typeface="Century Gothic"/>
              </a:defRPr>
            </a:lvl2pPr>
            <a:lvl3pPr marL="30480" marR="0" lvl="2" indent="0" algn="l" rtl="0">
              <a:lnSpc>
                <a:spcPct val="100000"/>
              </a:lnSpc>
              <a:spcBef>
                <a:spcPts val="0"/>
              </a:spcBef>
              <a:buNone/>
              <a:defRPr sz="1200" b="0" i="0">
                <a:solidFill>
                  <a:srgbClr val="1FB8EC"/>
                </a:solidFill>
                <a:latin typeface="Century Gothic"/>
                <a:ea typeface="Century Gothic"/>
                <a:cs typeface="Century Gothic"/>
                <a:sym typeface="Century Gothic"/>
              </a:defRPr>
            </a:lvl3pPr>
            <a:lvl4pPr marL="30480" marR="0" lvl="3" indent="0" algn="l" rtl="0">
              <a:lnSpc>
                <a:spcPct val="100000"/>
              </a:lnSpc>
              <a:spcBef>
                <a:spcPts val="0"/>
              </a:spcBef>
              <a:buNone/>
              <a:defRPr sz="1200" b="0" i="0">
                <a:solidFill>
                  <a:srgbClr val="1FB8EC"/>
                </a:solidFill>
                <a:latin typeface="Century Gothic"/>
                <a:ea typeface="Century Gothic"/>
                <a:cs typeface="Century Gothic"/>
                <a:sym typeface="Century Gothic"/>
              </a:defRPr>
            </a:lvl4pPr>
            <a:lvl5pPr marL="30480" marR="0" lvl="4" indent="0" algn="l" rtl="0">
              <a:lnSpc>
                <a:spcPct val="100000"/>
              </a:lnSpc>
              <a:spcBef>
                <a:spcPts val="0"/>
              </a:spcBef>
              <a:buNone/>
              <a:defRPr sz="1200" b="0" i="0">
                <a:solidFill>
                  <a:srgbClr val="1FB8EC"/>
                </a:solidFill>
                <a:latin typeface="Century Gothic"/>
                <a:ea typeface="Century Gothic"/>
                <a:cs typeface="Century Gothic"/>
                <a:sym typeface="Century Gothic"/>
              </a:defRPr>
            </a:lvl5pPr>
            <a:lvl6pPr marL="30480" marR="0" lvl="5" indent="0" algn="l" rtl="0">
              <a:lnSpc>
                <a:spcPct val="100000"/>
              </a:lnSpc>
              <a:spcBef>
                <a:spcPts val="0"/>
              </a:spcBef>
              <a:buNone/>
              <a:defRPr sz="1200" b="0" i="0">
                <a:solidFill>
                  <a:srgbClr val="1FB8EC"/>
                </a:solidFill>
                <a:latin typeface="Century Gothic"/>
                <a:ea typeface="Century Gothic"/>
                <a:cs typeface="Century Gothic"/>
                <a:sym typeface="Century Gothic"/>
              </a:defRPr>
            </a:lvl6pPr>
            <a:lvl7pPr marL="30480" marR="0" lvl="6" indent="0" algn="l" rtl="0">
              <a:lnSpc>
                <a:spcPct val="100000"/>
              </a:lnSpc>
              <a:spcBef>
                <a:spcPts val="0"/>
              </a:spcBef>
              <a:buNone/>
              <a:defRPr sz="1200" b="0" i="0">
                <a:solidFill>
                  <a:srgbClr val="1FB8EC"/>
                </a:solidFill>
                <a:latin typeface="Century Gothic"/>
                <a:ea typeface="Century Gothic"/>
                <a:cs typeface="Century Gothic"/>
                <a:sym typeface="Century Gothic"/>
              </a:defRPr>
            </a:lvl7pPr>
            <a:lvl8pPr marL="30480" marR="0" lvl="7" indent="0" algn="l" rtl="0">
              <a:lnSpc>
                <a:spcPct val="100000"/>
              </a:lnSpc>
              <a:spcBef>
                <a:spcPts val="0"/>
              </a:spcBef>
              <a:buNone/>
              <a:defRPr sz="1200" b="0" i="0">
                <a:solidFill>
                  <a:srgbClr val="1FB8EC"/>
                </a:solidFill>
                <a:latin typeface="Century Gothic"/>
                <a:ea typeface="Century Gothic"/>
                <a:cs typeface="Century Gothic"/>
                <a:sym typeface="Century Gothic"/>
              </a:defRPr>
            </a:lvl8pPr>
            <a:lvl9pPr marL="30480" marR="0" lvl="8" indent="0" algn="l" rtl="0">
              <a:lnSpc>
                <a:spcPct val="100000"/>
              </a:lnSpc>
              <a:spcBef>
                <a:spcPts val="0"/>
              </a:spcBef>
              <a:buNone/>
              <a:defRPr sz="1200" b="0" i="0">
                <a:solidFill>
                  <a:srgbClr val="1FB8EC"/>
                </a:solidFill>
                <a:latin typeface="Century Gothic"/>
                <a:ea typeface="Century Gothic"/>
                <a:cs typeface="Century Gothic"/>
                <a:sym typeface="Century Gothic"/>
              </a:defRPr>
            </a:lvl9pPr>
          </a:lstStyle>
          <a:p>
            <a:pPr marL="3048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77303" y="141274"/>
            <a:ext cx="1727700" cy="1488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8" name="Google Shape;128;p28"/>
          <p:cNvSpPr txBox="1">
            <a:spLocks noGrp="1"/>
          </p:cNvSpPr>
          <p:nvPr>
            <p:ph type="body" idx="1"/>
          </p:nvPr>
        </p:nvSpPr>
        <p:spPr>
          <a:xfrm>
            <a:off x="215428" y="1726082"/>
            <a:ext cx="2013000" cy="29361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rgbClr val="7D9D31"/>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9" name="Google Shape;129;p28"/>
          <p:cNvSpPr txBox="1">
            <a:spLocks noGrp="1"/>
          </p:cNvSpPr>
          <p:nvPr>
            <p:ph type="body" idx="2"/>
          </p:nvPr>
        </p:nvSpPr>
        <p:spPr>
          <a:xfrm>
            <a:off x="5596632" y="1455477"/>
            <a:ext cx="3342600" cy="33660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1" i="0" u="none" strike="noStrike" cap="none">
                <a:solidFill>
                  <a:srgbClr val="617F24"/>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30" name="Google Shape;130;p28"/>
          <p:cNvSpPr txBox="1">
            <a:spLocks noGrp="1"/>
          </p:cNvSpPr>
          <p:nvPr>
            <p:ph type="ftr" idx="11"/>
          </p:nvPr>
        </p:nvSpPr>
        <p:spPr>
          <a:xfrm>
            <a:off x="3108960" y="4783455"/>
            <a:ext cx="2926200" cy="2571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1" name="Google Shape;131;p28"/>
          <p:cNvSpPr txBox="1">
            <a:spLocks noGrp="1"/>
          </p:cNvSpPr>
          <p:nvPr>
            <p:ph type="dt" idx="10"/>
          </p:nvPr>
        </p:nvSpPr>
        <p:spPr>
          <a:xfrm>
            <a:off x="457200" y="4783455"/>
            <a:ext cx="2103000" cy="257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2" name="Google Shape;132;p28"/>
          <p:cNvSpPr txBox="1">
            <a:spLocks noGrp="1"/>
          </p:cNvSpPr>
          <p:nvPr>
            <p:ph type="sldNum" idx="12"/>
          </p:nvPr>
        </p:nvSpPr>
        <p:spPr>
          <a:xfrm>
            <a:off x="8865381" y="4829336"/>
            <a:ext cx="250800" cy="238800"/>
          </a:xfrm>
          <a:prstGeom prst="rect">
            <a:avLst/>
          </a:prstGeom>
          <a:noFill/>
          <a:ln>
            <a:noFill/>
          </a:ln>
        </p:spPr>
        <p:txBody>
          <a:bodyPr spcFirstLastPara="1" wrap="square" lIns="0" tIns="0" rIns="0" bIns="0" anchor="t" anchorCtr="0">
            <a:noAutofit/>
          </a:bodyPr>
          <a:lstStyle>
            <a:lvl1pPr marL="30480" marR="0" lvl="0" indent="0" algn="l" rtl="0">
              <a:lnSpc>
                <a:spcPct val="100000"/>
              </a:lnSpc>
              <a:spcBef>
                <a:spcPts val="0"/>
              </a:spcBef>
              <a:buNone/>
              <a:defRPr sz="1200" b="0" i="0">
                <a:solidFill>
                  <a:srgbClr val="1FB8EC"/>
                </a:solidFill>
                <a:latin typeface="Century Gothic"/>
                <a:ea typeface="Century Gothic"/>
                <a:cs typeface="Century Gothic"/>
                <a:sym typeface="Century Gothic"/>
              </a:defRPr>
            </a:lvl1pPr>
            <a:lvl2pPr marL="30480" marR="0" lvl="1" indent="0" algn="l" rtl="0">
              <a:lnSpc>
                <a:spcPct val="100000"/>
              </a:lnSpc>
              <a:spcBef>
                <a:spcPts val="0"/>
              </a:spcBef>
              <a:buNone/>
              <a:defRPr sz="1200" b="0" i="0">
                <a:solidFill>
                  <a:srgbClr val="1FB8EC"/>
                </a:solidFill>
                <a:latin typeface="Century Gothic"/>
                <a:ea typeface="Century Gothic"/>
                <a:cs typeface="Century Gothic"/>
                <a:sym typeface="Century Gothic"/>
              </a:defRPr>
            </a:lvl2pPr>
            <a:lvl3pPr marL="30480" marR="0" lvl="2" indent="0" algn="l" rtl="0">
              <a:lnSpc>
                <a:spcPct val="100000"/>
              </a:lnSpc>
              <a:spcBef>
                <a:spcPts val="0"/>
              </a:spcBef>
              <a:buNone/>
              <a:defRPr sz="1200" b="0" i="0">
                <a:solidFill>
                  <a:srgbClr val="1FB8EC"/>
                </a:solidFill>
                <a:latin typeface="Century Gothic"/>
                <a:ea typeface="Century Gothic"/>
                <a:cs typeface="Century Gothic"/>
                <a:sym typeface="Century Gothic"/>
              </a:defRPr>
            </a:lvl3pPr>
            <a:lvl4pPr marL="30480" marR="0" lvl="3" indent="0" algn="l" rtl="0">
              <a:lnSpc>
                <a:spcPct val="100000"/>
              </a:lnSpc>
              <a:spcBef>
                <a:spcPts val="0"/>
              </a:spcBef>
              <a:buNone/>
              <a:defRPr sz="1200" b="0" i="0">
                <a:solidFill>
                  <a:srgbClr val="1FB8EC"/>
                </a:solidFill>
                <a:latin typeface="Century Gothic"/>
                <a:ea typeface="Century Gothic"/>
                <a:cs typeface="Century Gothic"/>
                <a:sym typeface="Century Gothic"/>
              </a:defRPr>
            </a:lvl4pPr>
            <a:lvl5pPr marL="30480" marR="0" lvl="4" indent="0" algn="l" rtl="0">
              <a:lnSpc>
                <a:spcPct val="100000"/>
              </a:lnSpc>
              <a:spcBef>
                <a:spcPts val="0"/>
              </a:spcBef>
              <a:buNone/>
              <a:defRPr sz="1200" b="0" i="0">
                <a:solidFill>
                  <a:srgbClr val="1FB8EC"/>
                </a:solidFill>
                <a:latin typeface="Century Gothic"/>
                <a:ea typeface="Century Gothic"/>
                <a:cs typeface="Century Gothic"/>
                <a:sym typeface="Century Gothic"/>
              </a:defRPr>
            </a:lvl5pPr>
            <a:lvl6pPr marL="30480" marR="0" lvl="5" indent="0" algn="l" rtl="0">
              <a:lnSpc>
                <a:spcPct val="100000"/>
              </a:lnSpc>
              <a:spcBef>
                <a:spcPts val="0"/>
              </a:spcBef>
              <a:buNone/>
              <a:defRPr sz="1200" b="0" i="0">
                <a:solidFill>
                  <a:srgbClr val="1FB8EC"/>
                </a:solidFill>
                <a:latin typeface="Century Gothic"/>
                <a:ea typeface="Century Gothic"/>
                <a:cs typeface="Century Gothic"/>
                <a:sym typeface="Century Gothic"/>
              </a:defRPr>
            </a:lvl6pPr>
            <a:lvl7pPr marL="30480" marR="0" lvl="6" indent="0" algn="l" rtl="0">
              <a:lnSpc>
                <a:spcPct val="100000"/>
              </a:lnSpc>
              <a:spcBef>
                <a:spcPts val="0"/>
              </a:spcBef>
              <a:buNone/>
              <a:defRPr sz="1200" b="0" i="0">
                <a:solidFill>
                  <a:srgbClr val="1FB8EC"/>
                </a:solidFill>
                <a:latin typeface="Century Gothic"/>
                <a:ea typeface="Century Gothic"/>
                <a:cs typeface="Century Gothic"/>
                <a:sym typeface="Century Gothic"/>
              </a:defRPr>
            </a:lvl7pPr>
            <a:lvl8pPr marL="30480" marR="0" lvl="7" indent="0" algn="l" rtl="0">
              <a:lnSpc>
                <a:spcPct val="100000"/>
              </a:lnSpc>
              <a:spcBef>
                <a:spcPts val="0"/>
              </a:spcBef>
              <a:buNone/>
              <a:defRPr sz="1200" b="0" i="0">
                <a:solidFill>
                  <a:srgbClr val="1FB8EC"/>
                </a:solidFill>
                <a:latin typeface="Century Gothic"/>
                <a:ea typeface="Century Gothic"/>
                <a:cs typeface="Century Gothic"/>
                <a:sym typeface="Century Gothic"/>
              </a:defRPr>
            </a:lvl8pPr>
            <a:lvl9pPr marL="30480" marR="0" lvl="8" indent="0" algn="l" rtl="0">
              <a:lnSpc>
                <a:spcPct val="100000"/>
              </a:lnSpc>
              <a:spcBef>
                <a:spcPts val="0"/>
              </a:spcBef>
              <a:buNone/>
              <a:defRPr sz="1200" b="0" i="0">
                <a:solidFill>
                  <a:srgbClr val="1FB8EC"/>
                </a:solidFill>
                <a:latin typeface="Century Gothic"/>
                <a:ea typeface="Century Gothic"/>
                <a:cs typeface="Century Gothic"/>
                <a:sym typeface="Century Gothic"/>
              </a:defRPr>
            </a:lvl9pPr>
          </a:lstStyle>
          <a:p>
            <a:pPr marL="3048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3"/>
        <p:cNvGrpSpPr/>
        <p:nvPr/>
      </p:nvGrpSpPr>
      <p:grpSpPr>
        <a:xfrm>
          <a:off x="0" y="0"/>
          <a:ext cx="0" cy="0"/>
          <a:chOff x="0" y="0"/>
          <a:chExt cx="0" cy="0"/>
        </a:xfrm>
      </p:grpSpPr>
      <p:sp>
        <p:nvSpPr>
          <p:cNvPr id="134" name="Google Shape;134;p29"/>
          <p:cNvSpPr txBox="1">
            <a:spLocks noGrp="1"/>
          </p:cNvSpPr>
          <p:nvPr>
            <p:ph type="ftr" idx="11"/>
          </p:nvPr>
        </p:nvSpPr>
        <p:spPr>
          <a:xfrm>
            <a:off x="3108960" y="4783455"/>
            <a:ext cx="2926200" cy="2571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5" name="Google Shape;135;p29"/>
          <p:cNvSpPr txBox="1">
            <a:spLocks noGrp="1"/>
          </p:cNvSpPr>
          <p:nvPr>
            <p:ph type="dt" idx="10"/>
          </p:nvPr>
        </p:nvSpPr>
        <p:spPr>
          <a:xfrm>
            <a:off x="457200" y="4783455"/>
            <a:ext cx="2103000" cy="257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6" name="Google Shape;136;p29"/>
          <p:cNvSpPr txBox="1">
            <a:spLocks noGrp="1"/>
          </p:cNvSpPr>
          <p:nvPr>
            <p:ph type="sldNum" idx="12"/>
          </p:nvPr>
        </p:nvSpPr>
        <p:spPr>
          <a:xfrm>
            <a:off x="8865381" y="4829336"/>
            <a:ext cx="250800" cy="238800"/>
          </a:xfrm>
          <a:prstGeom prst="rect">
            <a:avLst/>
          </a:prstGeom>
          <a:noFill/>
          <a:ln>
            <a:noFill/>
          </a:ln>
        </p:spPr>
        <p:txBody>
          <a:bodyPr spcFirstLastPara="1" wrap="square" lIns="0" tIns="0" rIns="0" bIns="0" anchor="t" anchorCtr="0">
            <a:noAutofit/>
          </a:bodyPr>
          <a:lstStyle>
            <a:lvl1pPr marL="30480" marR="0" lvl="0" indent="0" algn="l" rtl="0">
              <a:lnSpc>
                <a:spcPct val="100000"/>
              </a:lnSpc>
              <a:spcBef>
                <a:spcPts val="0"/>
              </a:spcBef>
              <a:buNone/>
              <a:defRPr sz="1200" b="0" i="0">
                <a:solidFill>
                  <a:srgbClr val="1FB8EC"/>
                </a:solidFill>
                <a:latin typeface="Century Gothic"/>
                <a:ea typeface="Century Gothic"/>
                <a:cs typeface="Century Gothic"/>
                <a:sym typeface="Century Gothic"/>
              </a:defRPr>
            </a:lvl1pPr>
            <a:lvl2pPr marL="30480" marR="0" lvl="1" indent="0" algn="l" rtl="0">
              <a:lnSpc>
                <a:spcPct val="100000"/>
              </a:lnSpc>
              <a:spcBef>
                <a:spcPts val="0"/>
              </a:spcBef>
              <a:buNone/>
              <a:defRPr sz="1200" b="0" i="0">
                <a:solidFill>
                  <a:srgbClr val="1FB8EC"/>
                </a:solidFill>
                <a:latin typeface="Century Gothic"/>
                <a:ea typeface="Century Gothic"/>
                <a:cs typeface="Century Gothic"/>
                <a:sym typeface="Century Gothic"/>
              </a:defRPr>
            </a:lvl2pPr>
            <a:lvl3pPr marL="30480" marR="0" lvl="2" indent="0" algn="l" rtl="0">
              <a:lnSpc>
                <a:spcPct val="100000"/>
              </a:lnSpc>
              <a:spcBef>
                <a:spcPts val="0"/>
              </a:spcBef>
              <a:buNone/>
              <a:defRPr sz="1200" b="0" i="0">
                <a:solidFill>
                  <a:srgbClr val="1FB8EC"/>
                </a:solidFill>
                <a:latin typeface="Century Gothic"/>
                <a:ea typeface="Century Gothic"/>
                <a:cs typeface="Century Gothic"/>
                <a:sym typeface="Century Gothic"/>
              </a:defRPr>
            </a:lvl3pPr>
            <a:lvl4pPr marL="30480" marR="0" lvl="3" indent="0" algn="l" rtl="0">
              <a:lnSpc>
                <a:spcPct val="100000"/>
              </a:lnSpc>
              <a:spcBef>
                <a:spcPts val="0"/>
              </a:spcBef>
              <a:buNone/>
              <a:defRPr sz="1200" b="0" i="0">
                <a:solidFill>
                  <a:srgbClr val="1FB8EC"/>
                </a:solidFill>
                <a:latin typeface="Century Gothic"/>
                <a:ea typeface="Century Gothic"/>
                <a:cs typeface="Century Gothic"/>
                <a:sym typeface="Century Gothic"/>
              </a:defRPr>
            </a:lvl4pPr>
            <a:lvl5pPr marL="30480" marR="0" lvl="4" indent="0" algn="l" rtl="0">
              <a:lnSpc>
                <a:spcPct val="100000"/>
              </a:lnSpc>
              <a:spcBef>
                <a:spcPts val="0"/>
              </a:spcBef>
              <a:buNone/>
              <a:defRPr sz="1200" b="0" i="0">
                <a:solidFill>
                  <a:srgbClr val="1FB8EC"/>
                </a:solidFill>
                <a:latin typeface="Century Gothic"/>
                <a:ea typeface="Century Gothic"/>
                <a:cs typeface="Century Gothic"/>
                <a:sym typeface="Century Gothic"/>
              </a:defRPr>
            </a:lvl5pPr>
            <a:lvl6pPr marL="30480" marR="0" lvl="5" indent="0" algn="l" rtl="0">
              <a:lnSpc>
                <a:spcPct val="100000"/>
              </a:lnSpc>
              <a:spcBef>
                <a:spcPts val="0"/>
              </a:spcBef>
              <a:buNone/>
              <a:defRPr sz="1200" b="0" i="0">
                <a:solidFill>
                  <a:srgbClr val="1FB8EC"/>
                </a:solidFill>
                <a:latin typeface="Century Gothic"/>
                <a:ea typeface="Century Gothic"/>
                <a:cs typeface="Century Gothic"/>
                <a:sym typeface="Century Gothic"/>
              </a:defRPr>
            </a:lvl6pPr>
            <a:lvl7pPr marL="30480" marR="0" lvl="6" indent="0" algn="l" rtl="0">
              <a:lnSpc>
                <a:spcPct val="100000"/>
              </a:lnSpc>
              <a:spcBef>
                <a:spcPts val="0"/>
              </a:spcBef>
              <a:buNone/>
              <a:defRPr sz="1200" b="0" i="0">
                <a:solidFill>
                  <a:srgbClr val="1FB8EC"/>
                </a:solidFill>
                <a:latin typeface="Century Gothic"/>
                <a:ea typeface="Century Gothic"/>
                <a:cs typeface="Century Gothic"/>
                <a:sym typeface="Century Gothic"/>
              </a:defRPr>
            </a:lvl7pPr>
            <a:lvl8pPr marL="30480" marR="0" lvl="7" indent="0" algn="l" rtl="0">
              <a:lnSpc>
                <a:spcPct val="100000"/>
              </a:lnSpc>
              <a:spcBef>
                <a:spcPts val="0"/>
              </a:spcBef>
              <a:buNone/>
              <a:defRPr sz="1200" b="0" i="0">
                <a:solidFill>
                  <a:srgbClr val="1FB8EC"/>
                </a:solidFill>
                <a:latin typeface="Century Gothic"/>
                <a:ea typeface="Century Gothic"/>
                <a:cs typeface="Century Gothic"/>
                <a:sym typeface="Century Gothic"/>
              </a:defRPr>
            </a:lvl8pPr>
            <a:lvl9pPr marL="30480" marR="0" lvl="8" indent="0" algn="l" rtl="0">
              <a:lnSpc>
                <a:spcPct val="100000"/>
              </a:lnSpc>
              <a:spcBef>
                <a:spcPts val="0"/>
              </a:spcBef>
              <a:buNone/>
              <a:defRPr sz="1200" b="0" i="0">
                <a:solidFill>
                  <a:srgbClr val="1FB8EC"/>
                </a:solidFill>
                <a:latin typeface="Century Gothic"/>
                <a:ea typeface="Century Gothic"/>
                <a:cs typeface="Century Gothic"/>
                <a:sym typeface="Century Gothic"/>
              </a:defRPr>
            </a:lvl9pPr>
          </a:lstStyle>
          <a:p>
            <a:pPr marL="3048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37"/>
        <p:cNvGrpSpPr/>
        <p:nvPr/>
      </p:nvGrpSpPr>
      <p:grpSpPr>
        <a:xfrm>
          <a:off x="0" y="0"/>
          <a:ext cx="0" cy="0"/>
          <a:chOff x="0" y="0"/>
          <a:chExt cx="0" cy="0"/>
        </a:xfrm>
      </p:grpSpPr>
      <p:sp>
        <p:nvSpPr>
          <p:cNvPr id="138" name="Google Shape;138;p30"/>
          <p:cNvSpPr/>
          <p:nvPr/>
        </p:nvSpPr>
        <p:spPr>
          <a:xfrm>
            <a:off x="0" y="0"/>
            <a:ext cx="9144000" cy="5143500"/>
          </a:xfrm>
          <a:custGeom>
            <a:avLst/>
            <a:gdLst/>
            <a:ahLst/>
            <a:cxnLst/>
            <a:rect l="l" t="t" r="r" b="b"/>
            <a:pathLst>
              <a:path w="9144000" h="5143500" extrusionOk="0">
                <a:moveTo>
                  <a:pt x="0" y="5143500"/>
                </a:moveTo>
                <a:lnTo>
                  <a:pt x="9144000" y="5143500"/>
                </a:lnTo>
                <a:lnTo>
                  <a:pt x="9144000" y="0"/>
                </a:lnTo>
                <a:lnTo>
                  <a:pt x="0" y="0"/>
                </a:lnTo>
                <a:lnTo>
                  <a:pt x="0" y="5143500"/>
                </a:lnTo>
                <a:close/>
              </a:path>
            </a:pathLst>
          </a:custGeom>
          <a:solidFill>
            <a:srgbClr val="99BD3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39" name="Google Shape;139;p30"/>
          <p:cNvSpPr/>
          <p:nvPr/>
        </p:nvSpPr>
        <p:spPr>
          <a:xfrm>
            <a:off x="8246425" y="4245927"/>
            <a:ext cx="897890" cy="897889"/>
          </a:xfrm>
          <a:custGeom>
            <a:avLst/>
            <a:gdLst/>
            <a:ahLst/>
            <a:cxnLst/>
            <a:rect l="l" t="t" r="r" b="b"/>
            <a:pathLst>
              <a:path w="897890" h="897889" extrusionOk="0">
                <a:moveTo>
                  <a:pt x="897572" y="0"/>
                </a:moveTo>
                <a:lnTo>
                  <a:pt x="0" y="897572"/>
                </a:lnTo>
                <a:lnTo>
                  <a:pt x="897572" y="897572"/>
                </a:lnTo>
                <a:lnTo>
                  <a:pt x="89757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0" name="Google Shape;140;p30"/>
          <p:cNvSpPr txBox="1">
            <a:spLocks noGrp="1"/>
          </p:cNvSpPr>
          <p:nvPr>
            <p:ph type="ctrTitle"/>
          </p:nvPr>
        </p:nvSpPr>
        <p:spPr>
          <a:xfrm>
            <a:off x="612787" y="1300459"/>
            <a:ext cx="7918500" cy="756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1" name="Google Shape;141;p30"/>
          <p:cNvSpPr txBox="1">
            <a:spLocks noGrp="1"/>
          </p:cNvSpPr>
          <p:nvPr>
            <p:ph type="subTitle" idx="1"/>
          </p:nvPr>
        </p:nvSpPr>
        <p:spPr>
          <a:xfrm>
            <a:off x="1371600" y="2880360"/>
            <a:ext cx="6400800" cy="12858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rgbClr val="D9A31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42" name="Google Shape;142;p30"/>
          <p:cNvSpPr txBox="1">
            <a:spLocks noGrp="1"/>
          </p:cNvSpPr>
          <p:nvPr>
            <p:ph type="ftr" idx="11"/>
          </p:nvPr>
        </p:nvSpPr>
        <p:spPr>
          <a:xfrm>
            <a:off x="3108960" y="4783455"/>
            <a:ext cx="2926200" cy="2571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3" name="Google Shape;143;p30"/>
          <p:cNvSpPr txBox="1">
            <a:spLocks noGrp="1"/>
          </p:cNvSpPr>
          <p:nvPr>
            <p:ph type="dt" idx="10"/>
          </p:nvPr>
        </p:nvSpPr>
        <p:spPr>
          <a:xfrm>
            <a:off x="457200" y="4783455"/>
            <a:ext cx="2103000" cy="257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4" name="Google Shape;144;p30"/>
          <p:cNvSpPr txBox="1">
            <a:spLocks noGrp="1"/>
          </p:cNvSpPr>
          <p:nvPr>
            <p:ph type="sldNum" idx="12"/>
          </p:nvPr>
        </p:nvSpPr>
        <p:spPr>
          <a:xfrm>
            <a:off x="8865381" y="4829336"/>
            <a:ext cx="250800" cy="238800"/>
          </a:xfrm>
          <a:prstGeom prst="rect">
            <a:avLst/>
          </a:prstGeom>
          <a:noFill/>
          <a:ln>
            <a:noFill/>
          </a:ln>
        </p:spPr>
        <p:txBody>
          <a:bodyPr spcFirstLastPara="1" wrap="square" lIns="0" tIns="0" rIns="0" bIns="0" anchor="t" anchorCtr="0">
            <a:noAutofit/>
          </a:bodyPr>
          <a:lstStyle>
            <a:lvl1pPr marL="30480" marR="0" lvl="0" indent="0" algn="l" rtl="0">
              <a:lnSpc>
                <a:spcPct val="100000"/>
              </a:lnSpc>
              <a:spcBef>
                <a:spcPts val="0"/>
              </a:spcBef>
              <a:buNone/>
              <a:defRPr sz="1200" b="0" i="0">
                <a:solidFill>
                  <a:srgbClr val="1FB8EC"/>
                </a:solidFill>
                <a:latin typeface="Century Gothic"/>
                <a:ea typeface="Century Gothic"/>
                <a:cs typeface="Century Gothic"/>
                <a:sym typeface="Century Gothic"/>
              </a:defRPr>
            </a:lvl1pPr>
            <a:lvl2pPr marL="30480" marR="0" lvl="1" indent="0" algn="l" rtl="0">
              <a:lnSpc>
                <a:spcPct val="100000"/>
              </a:lnSpc>
              <a:spcBef>
                <a:spcPts val="0"/>
              </a:spcBef>
              <a:buNone/>
              <a:defRPr sz="1200" b="0" i="0">
                <a:solidFill>
                  <a:srgbClr val="1FB8EC"/>
                </a:solidFill>
                <a:latin typeface="Century Gothic"/>
                <a:ea typeface="Century Gothic"/>
                <a:cs typeface="Century Gothic"/>
                <a:sym typeface="Century Gothic"/>
              </a:defRPr>
            </a:lvl2pPr>
            <a:lvl3pPr marL="30480" marR="0" lvl="2" indent="0" algn="l" rtl="0">
              <a:lnSpc>
                <a:spcPct val="100000"/>
              </a:lnSpc>
              <a:spcBef>
                <a:spcPts val="0"/>
              </a:spcBef>
              <a:buNone/>
              <a:defRPr sz="1200" b="0" i="0">
                <a:solidFill>
                  <a:srgbClr val="1FB8EC"/>
                </a:solidFill>
                <a:latin typeface="Century Gothic"/>
                <a:ea typeface="Century Gothic"/>
                <a:cs typeface="Century Gothic"/>
                <a:sym typeface="Century Gothic"/>
              </a:defRPr>
            </a:lvl3pPr>
            <a:lvl4pPr marL="30480" marR="0" lvl="3" indent="0" algn="l" rtl="0">
              <a:lnSpc>
                <a:spcPct val="100000"/>
              </a:lnSpc>
              <a:spcBef>
                <a:spcPts val="0"/>
              </a:spcBef>
              <a:buNone/>
              <a:defRPr sz="1200" b="0" i="0">
                <a:solidFill>
                  <a:srgbClr val="1FB8EC"/>
                </a:solidFill>
                <a:latin typeface="Century Gothic"/>
                <a:ea typeface="Century Gothic"/>
                <a:cs typeface="Century Gothic"/>
                <a:sym typeface="Century Gothic"/>
              </a:defRPr>
            </a:lvl4pPr>
            <a:lvl5pPr marL="30480" marR="0" lvl="4" indent="0" algn="l" rtl="0">
              <a:lnSpc>
                <a:spcPct val="100000"/>
              </a:lnSpc>
              <a:spcBef>
                <a:spcPts val="0"/>
              </a:spcBef>
              <a:buNone/>
              <a:defRPr sz="1200" b="0" i="0">
                <a:solidFill>
                  <a:srgbClr val="1FB8EC"/>
                </a:solidFill>
                <a:latin typeface="Century Gothic"/>
                <a:ea typeface="Century Gothic"/>
                <a:cs typeface="Century Gothic"/>
                <a:sym typeface="Century Gothic"/>
              </a:defRPr>
            </a:lvl5pPr>
            <a:lvl6pPr marL="30480" marR="0" lvl="5" indent="0" algn="l" rtl="0">
              <a:lnSpc>
                <a:spcPct val="100000"/>
              </a:lnSpc>
              <a:spcBef>
                <a:spcPts val="0"/>
              </a:spcBef>
              <a:buNone/>
              <a:defRPr sz="1200" b="0" i="0">
                <a:solidFill>
                  <a:srgbClr val="1FB8EC"/>
                </a:solidFill>
                <a:latin typeface="Century Gothic"/>
                <a:ea typeface="Century Gothic"/>
                <a:cs typeface="Century Gothic"/>
                <a:sym typeface="Century Gothic"/>
              </a:defRPr>
            </a:lvl6pPr>
            <a:lvl7pPr marL="30480" marR="0" lvl="6" indent="0" algn="l" rtl="0">
              <a:lnSpc>
                <a:spcPct val="100000"/>
              </a:lnSpc>
              <a:spcBef>
                <a:spcPts val="0"/>
              </a:spcBef>
              <a:buNone/>
              <a:defRPr sz="1200" b="0" i="0">
                <a:solidFill>
                  <a:srgbClr val="1FB8EC"/>
                </a:solidFill>
                <a:latin typeface="Century Gothic"/>
                <a:ea typeface="Century Gothic"/>
                <a:cs typeface="Century Gothic"/>
                <a:sym typeface="Century Gothic"/>
              </a:defRPr>
            </a:lvl7pPr>
            <a:lvl8pPr marL="30480" marR="0" lvl="7" indent="0" algn="l" rtl="0">
              <a:lnSpc>
                <a:spcPct val="100000"/>
              </a:lnSpc>
              <a:spcBef>
                <a:spcPts val="0"/>
              </a:spcBef>
              <a:buNone/>
              <a:defRPr sz="1200" b="0" i="0">
                <a:solidFill>
                  <a:srgbClr val="1FB8EC"/>
                </a:solidFill>
                <a:latin typeface="Century Gothic"/>
                <a:ea typeface="Century Gothic"/>
                <a:cs typeface="Century Gothic"/>
                <a:sym typeface="Century Gothic"/>
              </a:defRPr>
            </a:lvl8pPr>
            <a:lvl9pPr marL="30480" marR="0" lvl="8" indent="0" algn="l" rtl="0">
              <a:lnSpc>
                <a:spcPct val="100000"/>
              </a:lnSpc>
              <a:spcBef>
                <a:spcPts val="0"/>
              </a:spcBef>
              <a:buNone/>
              <a:defRPr sz="1200" b="0" i="0">
                <a:solidFill>
                  <a:srgbClr val="1FB8EC"/>
                </a:solidFill>
                <a:latin typeface="Century Gothic"/>
                <a:ea typeface="Century Gothic"/>
                <a:cs typeface="Century Gothic"/>
                <a:sym typeface="Century Gothic"/>
              </a:defRPr>
            </a:lvl9pPr>
          </a:lstStyle>
          <a:p>
            <a:pPr marL="3048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52" name="Google Shape;52;p1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53" name="Google Shape;53;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77303" y="141274"/>
            <a:ext cx="1727700" cy="1488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0" name="Google Shape;110;p25"/>
          <p:cNvSpPr txBox="1">
            <a:spLocks noGrp="1"/>
          </p:cNvSpPr>
          <p:nvPr>
            <p:ph type="body" idx="1"/>
          </p:nvPr>
        </p:nvSpPr>
        <p:spPr>
          <a:xfrm>
            <a:off x="2298727" y="820675"/>
            <a:ext cx="6571500" cy="26295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400" b="0" i="0" u="none" strike="noStrike" cap="none">
                <a:solidFill>
                  <a:srgbClr val="D9A31A"/>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11" name="Google Shape;111;p25"/>
          <p:cNvSpPr txBox="1">
            <a:spLocks noGrp="1"/>
          </p:cNvSpPr>
          <p:nvPr>
            <p:ph type="ftr" idx="11"/>
          </p:nvPr>
        </p:nvSpPr>
        <p:spPr>
          <a:xfrm>
            <a:off x="3108960" y="4783455"/>
            <a:ext cx="2926200" cy="2571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2" name="Google Shape;112;p25"/>
          <p:cNvSpPr txBox="1">
            <a:spLocks noGrp="1"/>
          </p:cNvSpPr>
          <p:nvPr>
            <p:ph type="dt" idx="10"/>
          </p:nvPr>
        </p:nvSpPr>
        <p:spPr>
          <a:xfrm>
            <a:off x="457200" y="4783455"/>
            <a:ext cx="2103000" cy="257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3" name="Google Shape;113;p25"/>
          <p:cNvSpPr txBox="1">
            <a:spLocks noGrp="1"/>
          </p:cNvSpPr>
          <p:nvPr>
            <p:ph type="sldNum" idx="12"/>
          </p:nvPr>
        </p:nvSpPr>
        <p:spPr>
          <a:xfrm>
            <a:off x="8865381" y="4829336"/>
            <a:ext cx="250800" cy="238800"/>
          </a:xfrm>
          <a:prstGeom prst="rect">
            <a:avLst/>
          </a:prstGeom>
          <a:noFill/>
          <a:ln>
            <a:noFill/>
          </a:ln>
        </p:spPr>
        <p:txBody>
          <a:bodyPr spcFirstLastPara="1" wrap="square" lIns="0" tIns="0" rIns="0" bIns="0" anchor="t" anchorCtr="0">
            <a:noAutofit/>
          </a:bodyPr>
          <a:lstStyle>
            <a:lvl1pPr marL="30480" marR="0" lvl="0"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1pPr>
            <a:lvl2pPr marL="30480" marR="0" lvl="1"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2pPr>
            <a:lvl3pPr marL="30480" marR="0" lvl="2"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3pPr>
            <a:lvl4pPr marL="30480" marR="0" lvl="3"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4pPr>
            <a:lvl5pPr marL="30480" marR="0" lvl="4"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5pPr>
            <a:lvl6pPr marL="30480" marR="0" lvl="5"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6pPr>
            <a:lvl7pPr marL="30480" marR="0" lvl="6"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7pPr>
            <a:lvl8pPr marL="30480" marR="0" lvl="7"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8pPr>
            <a:lvl9pPr marL="30480" marR="0" lvl="8" indent="0" algn="l" rtl="0">
              <a:lnSpc>
                <a:spcPct val="100000"/>
              </a:lnSpc>
              <a:spcBef>
                <a:spcPts val="0"/>
              </a:spcBef>
              <a:buNone/>
              <a:defRPr sz="1200" b="0" i="0" u="none" strike="noStrike" cap="none">
                <a:solidFill>
                  <a:srgbClr val="1FB8EC"/>
                </a:solidFill>
                <a:latin typeface="Century Gothic"/>
                <a:ea typeface="Century Gothic"/>
                <a:cs typeface="Century Gothic"/>
                <a:sym typeface="Century Gothic"/>
              </a:defRPr>
            </a:lvl9pPr>
          </a:lstStyle>
          <a:p>
            <a:pPr marL="30480" lvl="0" indent="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20.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mailto:Terry@ncceh.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SLT51@duk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48"/>
        <p:cNvGrpSpPr/>
        <p:nvPr/>
      </p:nvGrpSpPr>
      <p:grpSpPr>
        <a:xfrm>
          <a:off x="0" y="0"/>
          <a:ext cx="0" cy="0"/>
          <a:chOff x="0" y="0"/>
          <a:chExt cx="0" cy="0"/>
        </a:xfrm>
      </p:grpSpPr>
      <p:sp>
        <p:nvSpPr>
          <p:cNvPr id="149" name="Google Shape;149;p31"/>
          <p:cNvSpPr txBox="1">
            <a:spLocks noGrp="1"/>
          </p:cNvSpPr>
          <p:nvPr>
            <p:ph type="ctrTitle"/>
          </p:nvPr>
        </p:nvSpPr>
        <p:spPr>
          <a:xfrm>
            <a:off x="311700" y="357075"/>
            <a:ext cx="8520600" cy="941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rgbClr val="FFFFFF"/>
                </a:solidFill>
                <a:latin typeface="Palatino"/>
                <a:ea typeface="Palatino"/>
                <a:cs typeface="Palatino"/>
                <a:sym typeface="Palatino"/>
              </a:rPr>
              <a:t>Veteran</a:t>
            </a:r>
            <a:r>
              <a:rPr lang="en">
                <a:solidFill>
                  <a:srgbClr val="0000FF"/>
                </a:solidFill>
                <a:latin typeface="Palatino"/>
                <a:ea typeface="Palatino"/>
                <a:cs typeface="Palatino"/>
                <a:sym typeface="Palatino"/>
              </a:rPr>
              <a:t> </a:t>
            </a:r>
            <a:r>
              <a:rPr lang="en">
                <a:solidFill>
                  <a:srgbClr val="FFFFFF"/>
                </a:solidFill>
                <a:latin typeface="Palatino"/>
                <a:ea typeface="Palatino"/>
                <a:cs typeface="Palatino"/>
                <a:sym typeface="Palatino"/>
              </a:rPr>
              <a:t>Micro-Housing</a:t>
            </a:r>
            <a:endParaRPr>
              <a:solidFill>
                <a:srgbClr val="FFFFFF"/>
              </a:solidFill>
              <a:latin typeface="Palatino"/>
              <a:ea typeface="Palatino"/>
              <a:cs typeface="Palatino"/>
              <a:sym typeface="Palatino"/>
            </a:endParaRPr>
          </a:p>
        </p:txBody>
      </p:sp>
      <p:sp>
        <p:nvSpPr>
          <p:cNvPr id="150" name="Google Shape;150;p31"/>
          <p:cNvSpPr txBox="1">
            <a:spLocks noGrp="1"/>
          </p:cNvSpPr>
          <p:nvPr>
            <p:ph type="subTitle" idx="1"/>
          </p:nvPr>
        </p:nvSpPr>
        <p:spPr>
          <a:xfrm>
            <a:off x="311700" y="4167275"/>
            <a:ext cx="85206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a:solidFill>
                  <a:srgbClr val="FFFFFF"/>
                </a:solidFill>
                <a:latin typeface="Century Gothic"/>
                <a:ea typeface="Century Gothic"/>
                <a:cs typeface="Century Gothic"/>
                <a:sym typeface="Century Gothic"/>
              </a:rPr>
              <a:t>Pride, Purpose, Community</a:t>
            </a:r>
            <a:endParaRPr i="1">
              <a:solidFill>
                <a:srgbClr val="FFFFFF"/>
              </a:solidFill>
              <a:latin typeface="Century Gothic"/>
              <a:ea typeface="Century Gothic"/>
              <a:cs typeface="Century Gothic"/>
              <a:sym typeface="Century Gothic"/>
            </a:endParaRPr>
          </a:p>
        </p:txBody>
      </p:sp>
      <p:pic>
        <p:nvPicPr>
          <p:cNvPr id="151" name="Google Shape;151;p31"/>
          <p:cNvPicPr preferRelativeResize="0"/>
          <p:nvPr/>
        </p:nvPicPr>
        <p:blipFill>
          <a:blip r:embed="rId3">
            <a:alphaModFix/>
          </a:blip>
          <a:stretch>
            <a:fillRect/>
          </a:stretch>
        </p:blipFill>
        <p:spPr>
          <a:xfrm>
            <a:off x="2454425" y="1541250"/>
            <a:ext cx="4235151" cy="2383251"/>
          </a:xfrm>
          <a:prstGeom prst="rect">
            <a:avLst/>
          </a:prstGeom>
          <a:noFill/>
          <a:ln w="38100" cap="flat" cmpd="sng">
            <a:solidFill>
              <a:srgbClr val="FF0000"/>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4D9E"/>
        </a:solidFill>
        <a:effectLst/>
      </p:bgPr>
    </p:bg>
    <p:spTree>
      <p:nvGrpSpPr>
        <p:cNvPr id="1" name="Shape 267"/>
        <p:cNvGrpSpPr/>
        <p:nvPr/>
      </p:nvGrpSpPr>
      <p:grpSpPr>
        <a:xfrm>
          <a:off x="0" y="0"/>
          <a:ext cx="0" cy="0"/>
          <a:chOff x="0" y="0"/>
          <a:chExt cx="0" cy="0"/>
        </a:xfrm>
      </p:grpSpPr>
      <p:sp>
        <p:nvSpPr>
          <p:cNvPr id="268" name="Google Shape;268;p40"/>
          <p:cNvSpPr txBox="1">
            <a:spLocks noGrp="1"/>
          </p:cNvSpPr>
          <p:nvPr>
            <p:ph type="title"/>
          </p:nvPr>
        </p:nvSpPr>
        <p:spPr>
          <a:xfrm>
            <a:off x="0" y="0"/>
            <a:ext cx="9144000" cy="676800"/>
          </a:xfrm>
          <a:prstGeom prst="rect">
            <a:avLst/>
          </a:prstGeom>
          <a:solidFill>
            <a:srgbClr val="3D85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800"/>
              <a:buFont typeface="Roboto"/>
              <a:buNone/>
            </a:pPr>
            <a:r>
              <a:rPr lang="en" sz="2800" i="0" u="none" strike="noStrike" cap="none">
                <a:solidFill>
                  <a:schemeClr val="lt1"/>
                </a:solidFill>
                <a:latin typeface="Palatino"/>
                <a:ea typeface="Palatino"/>
                <a:cs typeface="Palatino"/>
                <a:sym typeface="Palatino"/>
              </a:rPr>
              <a:t>Key Observations</a:t>
            </a:r>
            <a:endParaRPr sz="2800" i="0" u="none" strike="noStrike" cap="none">
              <a:solidFill>
                <a:schemeClr val="lt1"/>
              </a:solidFill>
              <a:latin typeface="Palatino"/>
              <a:ea typeface="Palatino"/>
              <a:cs typeface="Palatino"/>
              <a:sym typeface="Palatino"/>
            </a:endParaRPr>
          </a:p>
        </p:txBody>
      </p:sp>
      <p:sp>
        <p:nvSpPr>
          <p:cNvPr id="269" name="Google Shape;269;p40"/>
          <p:cNvSpPr/>
          <p:nvPr/>
        </p:nvSpPr>
        <p:spPr>
          <a:xfrm>
            <a:off x="329100" y="768700"/>
            <a:ext cx="2755200" cy="1521600"/>
          </a:xfrm>
          <a:prstGeom prst="roundRect">
            <a:avLst>
              <a:gd name="adj" fmla="val 16667"/>
            </a:avLst>
          </a:prstGeom>
          <a:solidFill>
            <a:srgbClr val="3D85C6"/>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en" b="1">
                <a:solidFill>
                  <a:schemeClr val="lt1"/>
                </a:solidFill>
                <a:latin typeface="Century Gothic"/>
                <a:ea typeface="Century Gothic"/>
                <a:cs typeface="Century Gothic"/>
                <a:sym typeface="Century Gothic"/>
              </a:rPr>
              <a:t>Home is a place to regain their pride.</a:t>
            </a:r>
            <a:endParaRPr sz="1400" b="1" i="0" u="none" strike="noStrike" cap="none">
              <a:solidFill>
                <a:schemeClr val="lt1"/>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400"/>
              <a:buFont typeface="Arial"/>
              <a:buNone/>
            </a:pPr>
            <a:r>
              <a:rPr lang="en" sz="1400" b="0" i="1" u="none" strike="noStrike" cap="none">
                <a:solidFill>
                  <a:schemeClr val="lt1"/>
                </a:solidFill>
                <a:latin typeface="Century Gothic"/>
                <a:ea typeface="Century Gothic"/>
                <a:cs typeface="Century Gothic"/>
                <a:sym typeface="Century Gothic"/>
              </a:rPr>
              <a:t>“In the mil</a:t>
            </a:r>
            <a:r>
              <a:rPr lang="en" i="1">
                <a:solidFill>
                  <a:schemeClr val="lt1"/>
                </a:solidFill>
                <a:latin typeface="Century Gothic"/>
                <a:ea typeface="Century Gothic"/>
                <a:cs typeface="Century Gothic"/>
                <a:sym typeface="Century Gothic"/>
              </a:rPr>
              <a:t>itary, you hold your head up high, at attention. You don't do that when you’re homeless.</a:t>
            </a:r>
            <a:r>
              <a:rPr lang="en" sz="1400" b="0" i="1" u="none" strike="noStrike" cap="none">
                <a:solidFill>
                  <a:schemeClr val="lt1"/>
                </a:solidFill>
                <a:latin typeface="Century Gothic"/>
                <a:ea typeface="Century Gothic"/>
                <a:cs typeface="Century Gothic"/>
                <a:sym typeface="Century Gothic"/>
              </a:rPr>
              <a:t>”</a:t>
            </a:r>
            <a:endParaRPr sz="1400" b="0" i="1" u="none" strike="noStrike" cap="none">
              <a:solidFill>
                <a:schemeClr val="lt1"/>
              </a:solidFill>
              <a:latin typeface="Century Gothic"/>
              <a:ea typeface="Century Gothic"/>
              <a:cs typeface="Century Gothic"/>
              <a:sym typeface="Century Gothic"/>
            </a:endParaRPr>
          </a:p>
        </p:txBody>
      </p:sp>
      <p:sp>
        <p:nvSpPr>
          <p:cNvPr id="270" name="Google Shape;270;p40"/>
          <p:cNvSpPr/>
          <p:nvPr/>
        </p:nvSpPr>
        <p:spPr>
          <a:xfrm>
            <a:off x="3422800" y="768700"/>
            <a:ext cx="2430300" cy="1521600"/>
          </a:xfrm>
          <a:prstGeom prst="roundRect">
            <a:avLst>
              <a:gd name="adj" fmla="val 16667"/>
            </a:avLst>
          </a:prstGeom>
          <a:solidFill>
            <a:srgbClr val="B7B7B7"/>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en" b="1">
                <a:solidFill>
                  <a:schemeClr val="lt1"/>
                </a:solidFill>
                <a:latin typeface="Century Gothic"/>
                <a:ea typeface="Century Gothic"/>
                <a:cs typeface="Century Gothic"/>
                <a:sym typeface="Century Gothic"/>
              </a:rPr>
              <a:t>The transition from the military to the civilian world is difficult.</a:t>
            </a:r>
            <a:endParaRPr sz="1400" b="1" i="1" u="none" strike="noStrike" cap="none">
              <a:solidFill>
                <a:schemeClr val="lt1"/>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400"/>
              <a:buFont typeface="Arial"/>
              <a:buNone/>
            </a:pPr>
            <a:r>
              <a:rPr lang="en" sz="1400" b="0" i="1" u="none" strike="noStrike" cap="none">
                <a:solidFill>
                  <a:schemeClr val="lt1"/>
                </a:solidFill>
                <a:latin typeface="Century Gothic"/>
                <a:ea typeface="Century Gothic"/>
                <a:cs typeface="Century Gothic"/>
                <a:sym typeface="Century Gothic"/>
              </a:rPr>
              <a:t> </a:t>
            </a:r>
            <a:r>
              <a:rPr lang="en" i="1">
                <a:solidFill>
                  <a:schemeClr val="lt1"/>
                </a:solidFill>
                <a:latin typeface="Century Gothic"/>
                <a:ea typeface="Century Gothic"/>
                <a:cs typeface="Century Gothic"/>
                <a:sym typeface="Century Gothic"/>
              </a:rPr>
              <a:t>“</a:t>
            </a:r>
            <a:r>
              <a:rPr lang="en" sz="1400" b="0" i="1" u="none" strike="noStrike" cap="none">
                <a:solidFill>
                  <a:schemeClr val="lt1"/>
                </a:solidFill>
                <a:latin typeface="Century Gothic"/>
                <a:ea typeface="Century Gothic"/>
                <a:cs typeface="Century Gothic"/>
                <a:sym typeface="Century Gothic"/>
              </a:rPr>
              <a:t>I</a:t>
            </a:r>
            <a:r>
              <a:rPr lang="en" i="1">
                <a:solidFill>
                  <a:schemeClr val="lt1"/>
                </a:solidFill>
                <a:latin typeface="Century Gothic"/>
                <a:ea typeface="Century Gothic"/>
                <a:cs typeface="Century Gothic"/>
                <a:sym typeface="Century Gothic"/>
              </a:rPr>
              <a:t> was surprised by how much I didn’t know about living.” </a:t>
            </a:r>
            <a:endParaRPr sz="1400" b="0" i="1" u="none" strike="noStrike" cap="none">
              <a:solidFill>
                <a:srgbClr val="F3F3F3"/>
              </a:solidFill>
              <a:latin typeface="Arial"/>
              <a:ea typeface="Arial"/>
              <a:cs typeface="Arial"/>
              <a:sym typeface="Arial"/>
            </a:endParaRPr>
          </a:p>
        </p:txBody>
      </p:sp>
      <p:sp>
        <p:nvSpPr>
          <p:cNvPr id="271" name="Google Shape;271;p40"/>
          <p:cNvSpPr/>
          <p:nvPr/>
        </p:nvSpPr>
        <p:spPr>
          <a:xfrm>
            <a:off x="6265025" y="755750"/>
            <a:ext cx="2659800" cy="1521600"/>
          </a:xfrm>
          <a:prstGeom prst="roundRect">
            <a:avLst>
              <a:gd name="adj" fmla="val 16667"/>
            </a:avLst>
          </a:prstGeom>
          <a:solidFill>
            <a:srgbClr val="CC4125"/>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en" b="1">
                <a:solidFill>
                  <a:schemeClr val="lt1"/>
                </a:solidFill>
                <a:latin typeface="Century Gothic"/>
                <a:ea typeface="Century Gothic"/>
                <a:cs typeface="Century Gothic"/>
                <a:sym typeface="Century Gothic"/>
              </a:rPr>
              <a:t>Home is a place to get away, but still be part of a community.</a:t>
            </a:r>
            <a:endParaRPr b="1">
              <a:solidFill>
                <a:schemeClr val="lt1"/>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400"/>
              <a:buFont typeface="Arial"/>
              <a:buNone/>
            </a:pPr>
            <a:r>
              <a:rPr lang="en" i="1">
                <a:solidFill>
                  <a:schemeClr val="lt1"/>
                </a:solidFill>
                <a:latin typeface="Century Gothic"/>
                <a:ea typeface="Century Gothic"/>
                <a:cs typeface="Century Gothic"/>
                <a:sym typeface="Century Gothic"/>
              </a:rPr>
              <a:t>“I don’t like sharing walls.”</a:t>
            </a:r>
            <a:endParaRPr i="1">
              <a:solidFill>
                <a:schemeClr val="lt1"/>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400"/>
              <a:buFont typeface="Arial"/>
              <a:buNone/>
            </a:pPr>
            <a:r>
              <a:rPr lang="en" sz="1400" b="0" i="1" u="none" strike="noStrike" cap="none">
                <a:solidFill>
                  <a:schemeClr val="lt1"/>
                </a:solidFill>
                <a:latin typeface="Century Gothic"/>
                <a:ea typeface="Century Gothic"/>
                <a:cs typeface="Century Gothic"/>
                <a:sym typeface="Century Gothic"/>
              </a:rPr>
              <a:t>“</a:t>
            </a:r>
            <a:r>
              <a:rPr lang="en" i="1">
                <a:solidFill>
                  <a:schemeClr val="lt1"/>
                </a:solidFill>
                <a:latin typeface="Century Gothic"/>
                <a:ea typeface="Century Gothic"/>
                <a:cs typeface="Century Gothic"/>
                <a:sym typeface="Century Gothic"/>
              </a:rPr>
              <a:t>Everyone’s on your side, a brotherhood.</a:t>
            </a:r>
            <a:r>
              <a:rPr lang="en" sz="1400" b="0" i="1" u="none" strike="noStrike" cap="none">
                <a:solidFill>
                  <a:schemeClr val="lt1"/>
                </a:solidFill>
                <a:latin typeface="Century Gothic"/>
                <a:ea typeface="Century Gothic"/>
                <a:cs typeface="Century Gothic"/>
                <a:sym typeface="Century Gothic"/>
              </a:rPr>
              <a:t>”</a:t>
            </a:r>
            <a:endParaRPr sz="1400" b="0" i="1" u="none" strike="noStrike" cap="none">
              <a:solidFill>
                <a:srgbClr val="F3F3F3"/>
              </a:solidFill>
              <a:latin typeface="Arial"/>
              <a:ea typeface="Arial"/>
              <a:cs typeface="Arial"/>
              <a:sym typeface="Arial"/>
            </a:endParaRPr>
          </a:p>
        </p:txBody>
      </p:sp>
      <p:sp>
        <p:nvSpPr>
          <p:cNvPr id="272" name="Google Shape;272;p40"/>
          <p:cNvSpPr/>
          <p:nvPr/>
        </p:nvSpPr>
        <p:spPr>
          <a:xfrm>
            <a:off x="0" y="2414025"/>
            <a:ext cx="9144000" cy="660600"/>
          </a:xfrm>
          <a:prstGeom prst="rect">
            <a:avLst/>
          </a:prstGeom>
          <a:solidFill>
            <a:srgbClr val="3D85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800" i="0" u="none" strike="noStrike" cap="none">
                <a:solidFill>
                  <a:schemeClr val="lt1"/>
                </a:solidFill>
                <a:latin typeface="Palatino"/>
                <a:ea typeface="Palatino"/>
                <a:cs typeface="Palatino"/>
                <a:sym typeface="Palatino"/>
              </a:rPr>
              <a:t>Key Insights </a:t>
            </a:r>
            <a:endParaRPr sz="2800" i="0" u="none" strike="noStrike" cap="none">
              <a:solidFill>
                <a:srgbClr val="000000"/>
              </a:solidFill>
              <a:latin typeface="Palatino"/>
              <a:ea typeface="Palatino"/>
              <a:cs typeface="Palatino"/>
              <a:sym typeface="Palatino"/>
            </a:endParaRPr>
          </a:p>
        </p:txBody>
      </p:sp>
      <p:sp>
        <p:nvSpPr>
          <p:cNvPr id="273" name="Google Shape;273;p40"/>
          <p:cNvSpPr/>
          <p:nvPr/>
        </p:nvSpPr>
        <p:spPr>
          <a:xfrm>
            <a:off x="3422800" y="3274450"/>
            <a:ext cx="2430300" cy="1584600"/>
          </a:xfrm>
          <a:prstGeom prst="roundRect">
            <a:avLst>
              <a:gd name="adj" fmla="val 16667"/>
            </a:avLst>
          </a:prstGeom>
          <a:solidFill>
            <a:srgbClr val="B7B7B7"/>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rgbClr val="000000"/>
              </a:buClr>
              <a:buSzPts val="1400"/>
              <a:buFont typeface="Arial"/>
              <a:buNone/>
            </a:pPr>
            <a:r>
              <a:rPr lang="en" b="1">
                <a:solidFill>
                  <a:schemeClr val="lt1"/>
                </a:solidFill>
                <a:latin typeface="Century Gothic"/>
                <a:ea typeface="Century Gothic"/>
                <a:cs typeface="Century Gothic"/>
                <a:sym typeface="Century Gothic"/>
              </a:rPr>
              <a:t>Maximize purposefulness, minimize feelings of isolation.</a:t>
            </a:r>
            <a:endParaRPr sz="1400" b="1" i="0" u="none" strike="noStrike" cap="none">
              <a:solidFill>
                <a:srgbClr val="F3F3F3"/>
              </a:solidFill>
              <a:latin typeface="Arial"/>
              <a:ea typeface="Arial"/>
              <a:cs typeface="Arial"/>
              <a:sym typeface="Arial"/>
            </a:endParaRPr>
          </a:p>
        </p:txBody>
      </p:sp>
      <p:sp>
        <p:nvSpPr>
          <p:cNvPr id="274" name="Google Shape;274;p40"/>
          <p:cNvSpPr/>
          <p:nvPr/>
        </p:nvSpPr>
        <p:spPr>
          <a:xfrm>
            <a:off x="329100" y="3255400"/>
            <a:ext cx="2755200" cy="1622700"/>
          </a:xfrm>
          <a:prstGeom prst="roundRect">
            <a:avLst>
              <a:gd name="adj" fmla="val 16667"/>
            </a:avLst>
          </a:prstGeom>
          <a:solidFill>
            <a:srgbClr val="3D85C6"/>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en" b="1">
                <a:solidFill>
                  <a:schemeClr val="lt1"/>
                </a:solidFill>
                <a:latin typeface="Century Gothic"/>
                <a:ea typeface="Century Gothic"/>
                <a:cs typeface="Century Gothic"/>
                <a:sym typeface="Century Gothic"/>
              </a:rPr>
              <a:t>Home is a personalized reflection of self.</a:t>
            </a:r>
            <a:endParaRPr sz="1400" b="1" i="0" u="none" strike="noStrike" cap="none">
              <a:solidFill>
                <a:schemeClr val="lt1"/>
              </a:solidFill>
              <a:latin typeface="Century Gothic"/>
              <a:ea typeface="Century Gothic"/>
              <a:cs typeface="Century Gothic"/>
              <a:sym typeface="Century Gothic"/>
            </a:endParaRPr>
          </a:p>
        </p:txBody>
      </p:sp>
      <p:sp>
        <p:nvSpPr>
          <p:cNvPr id="275" name="Google Shape;275;p40"/>
          <p:cNvSpPr/>
          <p:nvPr/>
        </p:nvSpPr>
        <p:spPr>
          <a:xfrm>
            <a:off x="6265025" y="3274450"/>
            <a:ext cx="2659800" cy="15846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en" b="1">
                <a:solidFill>
                  <a:schemeClr val="lt1"/>
                </a:solidFill>
                <a:latin typeface="Century Gothic"/>
                <a:ea typeface="Century Gothic"/>
                <a:cs typeface="Century Gothic"/>
                <a:sym typeface="Century Gothic"/>
              </a:rPr>
              <a:t>A community that “gets it,” where veterans do not have to explain themselves.</a:t>
            </a:r>
            <a:endParaRPr sz="1400" b="0" i="0" u="none" strike="noStrike" cap="none">
              <a:solidFill>
                <a:srgbClr val="F3F3F3"/>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sp>
        <p:nvSpPr>
          <p:cNvPr id="280" name="Google Shape;280;p41"/>
          <p:cNvSpPr/>
          <p:nvPr/>
        </p:nvSpPr>
        <p:spPr>
          <a:xfrm>
            <a:off x="622" y="0"/>
            <a:ext cx="9144000" cy="678180"/>
          </a:xfrm>
          <a:custGeom>
            <a:avLst/>
            <a:gdLst/>
            <a:ahLst/>
            <a:cxnLst/>
            <a:rect l="l" t="t" r="r" b="b"/>
            <a:pathLst>
              <a:path w="9144000" h="678180" extrusionOk="0">
                <a:moveTo>
                  <a:pt x="0" y="677938"/>
                </a:moveTo>
                <a:lnTo>
                  <a:pt x="9143377" y="677938"/>
                </a:lnTo>
                <a:lnTo>
                  <a:pt x="9143377" y="0"/>
                </a:lnTo>
                <a:lnTo>
                  <a:pt x="0" y="0"/>
                </a:lnTo>
                <a:lnTo>
                  <a:pt x="0" y="677938"/>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81" name="Google Shape;281;p41"/>
          <p:cNvSpPr txBox="1">
            <a:spLocks noGrp="1"/>
          </p:cNvSpPr>
          <p:nvPr>
            <p:ph type="title"/>
          </p:nvPr>
        </p:nvSpPr>
        <p:spPr>
          <a:xfrm>
            <a:off x="73025" y="206275"/>
            <a:ext cx="8904600" cy="391200"/>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
                <a:latin typeface="Palatino"/>
                <a:ea typeface="Palatino"/>
                <a:cs typeface="Palatino"/>
                <a:sym typeface="Palatino"/>
              </a:rPr>
              <a:t>Key Emotional Housing Elements that Matter for Veteran</a:t>
            </a:r>
            <a:r>
              <a:rPr lang="en" sz="2400" i="0" u="none" strike="noStrike" cap="none">
                <a:solidFill>
                  <a:schemeClr val="lt1"/>
                </a:solidFill>
                <a:latin typeface="Palatino"/>
                <a:ea typeface="Palatino"/>
                <a:cs typeface="Palatino"/>
                <a:sym typeface="Palatino"/>
              </a:rPr>
              <a:t>s</a:t>
            </a:r>
            <a:endParaRPr>
              <a:latin typeface="Palatino"/>
              <a:ea typeface="Palatino"/>
              <a:cs typeface="Palatino"/>
              <a:sym typeface="Palatino"/>
            </a:endParaRPr>
          </a:p>
        </p:txBody>
      </p:sp>
      <p:sp>
        <p:nvSpPr>
          <p:cNvPr id="282" name="Google Shape;282;p41"/>
          <p:cNvSpPr/>
          <p:nvPr/>
        </p:nvSpPr>
        <p:spPr>
          <a:xfrm>
            <a:off x="0" y="677938"/>
            <a:ext cx="9135745" cy="4465955"/>
          </a:xfrm>
          <a:custGeom>
            <a:avLst/>
            <a:gdLst/>
            <a:ahLst/>
            <a:cxnLst/>
            <a:rect l="l" t="t" r="r" b="b"/>
            <a:pathLst>
              <a:path w="9135745" h="4465955" extrusionOk="0">
                <a:moveTo>
                  <a:pt x="0" y="4465561"/>
                </a:moveTo>
                <a:lnTo>
                  <a:pt x="9135122" y="4465561"/>
                </a:lnTo>
                <a:lnTo>
                  <a:pt x="9135122" y="0"/>
                </a:lnTo>
                <a:lnTo>
                  <a:pt x="0" y="0"/>
                </a:lnTo>
                <a:lnTo>
                  <a:pt x="0" y="4465561"/>
                </a:lnTo>
                <a:close/>
              </a:path>
            </a:pathLst>
          </a:custGeom>
          <a:solidFill>
            <a:srgbClr val="FAFBF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83" name="Google Shape;283;p41"/>
          <p:cNvSpPr/>
          <p:nvPr/>
        </p:nvSpPr>
        <p:spPr>
          <a:xfrm>
            <a:off x="181396" y="2724321"/>
            <a:ext cx="386715" cy="421639"/>
          </a:xfrm>
          <a:custGeom>
            <a:avLst/>
            <a:gdLst/>
            <a:ahLst/>
            <a:cxnLst/>
            <a:rect l="l" t="t" r="r" b="b"/>
            <a:pathLst>
              <a:path w="386715" h="421639" extrusionOk="0">
                <a:moveTo>
                  <a:pt x="193205" y="0"/>
                </a:moveTo>
                <a:lnTo>
                  <a:pt x="193205" y="142443"/>
                </a:lnTo>
                <a:lnTo>
                  <a:pt x="0" y="142443"/>
                </a:lnTo>
                <a:lnTo>
                  <a:pt x="0" y="278752"/>
                </a:lnTo>
                <a:lnTo>
                  <a:pt x="193205" y="278752"/>
                </a:lnTo>
                <a:lnTo>
                  <a:pt x="193205" y="421195"/>
                </a:lnTo>
                <a:lnTo>
                  <a:pt x="386410" y="210604"/>
                </a:lnTo>
                <a:lnTo>
                  <a:pt x="193205" y="0"/>
                </a:lnTo>
                <a:close/>
              </a:path>
            </a:pathLst>
          </a:custGeom>
          <a:solidFill>
            <a:srgbClr val="0203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84" name="Google Shape;284;p41"/>
          <p:cNvSpPr/>
          <p:nvPr/>
        </p:nvSpPr>
        <p:spPr>
          <a:xfrm>
            <a:off x="181396" y="2724321"/>
            <a:ext cx="386715" cy="421639"/>
          </a:xfrm>
          <a:custGeom>
            <a:avLst/>
            <a:gdLst/>
            <a:ahLst/>
            <a:cxnLst/>
            <a:rect l="l" t="t" r="r" b="b"/>
            <a:pathLst>
              <a:path w="386715" h="421639" extrusionOk="0">
                <a:moveTo>
                  <a:pt x="0" y="142443"/>
                </a:moveTo>
                <a:lnTo>
                  <a:pt x="193205" y="142443"/>
                </a:lnTo>
                <a:lnTo>
                  <a:pt x="193205" y="0"/>
                </a:lnTo>
                <a:lnTo>
                  <a:pt x="386410" y="210604"/>
                </a:lnTo>
                <a:lnTo>
                  <a:pt x="193205" y="421195"/>
                </a:lnTo>
                <a:lnTo>
                  <a:pt x="193205" y="278752"/>
                </a:lnTo>
                <a:lnTo>
                  <a:pt x="0" y="278752"/>
                </a:lnTo>
                <a:lnTo>
                  <a:pt x="0" y="142443"/>
                </a:lnTo>
                <a:close/>
              </a:path>
            </a:pathLst>
          </a:custGeom>
          <a:noFill/>
          <a:ln w="9525" cap="flat" cmpd="sng">
            <a:solidFill>
              <a:srgbClr val="43434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85" name="Google Shape;285;p41"/>
          <p:cNvSpPr/>
          <p:nvPr/>
        </p:nvSpPr>
        <p:spPr>
          <a:xfrm>
            <a:off x="489807" y="3022632"/>
            <a:ext cx="322580" cy="315595"/>
          </a:xfrm>
          <a:custGeom>
            <a:avLst/>
            <a:gdLst/>
            <a:ahLst/>
            <a:cxnLst/>
            <a:rect l="l" t="t" r="r" b="b"/>
            <a:pathLst>
              <a:path w="322580" h="315595" extrusionOk="0">
                <a:moveTo>
                  <a:pt x="213233" y="157505"/>
                </a:moveTo>
                <a:lnTo>
                  <a:pt x="108953" y="157505"/>
                </a:lnTo>
                <a:lnTo>
                  <a:pt x="108953" y="315010"/>
                </a:lnTo>
                <a:lnTo>
                  <a:pt x="213233" y="315010"/>
                </a:lnTo>
                <a:lnTo>
                  <a:pt x="213233" y="157505"/>
                </a:lnTo>
                <a:close/>
              </a:path>
              <a:path w="322580" h="315595" extrusionOk="0">
                <a:moveTo>
                  <a:pt x="161086" y="0"/>
                </a:moveTo>
                <a:lnTo>
                  <a:pt x="0" y="157505"/>
                </a:lnTo>
                <a:lnTo>
                  <a:pt x="322199" y="157505"/>
                </a:lnTo>
                <a:lnTo>
                  <a:pt x="161086" y="0"/>
                </a:lnTo>
                <a:close/>
              </a:path>
            </a:pathLst>
          </a:custGeom>
          <a:solidFill>
            <a:srgbClr val="0203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86" name="Google Shape;286;p41"/>
          <p:cNvSpPr/>
          <p:nvPr/>
        </p:nvSpPr>
        <p:spPr>
          <a:xfrm>
            <a:off x="489807" y="3022632"/>
            <a:ext cx="322580" cy="315595"/>
          </a:xfrm>
          <a:custGeom>
            <a:avLst/>
            <a:gdLst/>
            <a:ahLst/>
            <a:cxnLst/>
            <a:rect l="l" t="t" r="r" b="b"/>
            <a:pathLst>
              <a:path w="322580" h="315595" extrusionOk="0">
                <a:moveTo>
                  <a:pt x="108953" y="315010"/>
                </a:moveTo>
                <a:lnTo>
                  <a:pt x="108953" y="157505"/>
                </a:lnTo>
                <a:lnTo>
                  <a:pt x="0" y="157505"/>
                </a:lnTo>
                <a:lnTo>
                  <a:pt x="161086" y="0"/>
                </a:lnTo>
                <a:lnTo>
                  <a:pt x="322199" y="157505"/>
                </a:lnTo>
                <a:lnTo>
                  <a:pt x="213233" y="157505"/>
                </a:lnTo>
                <a:lnTo>
                  <a:pt x="213233" y="315010"/>
                </a:lnTo>
                <a:lnTo>
                  <a:pt x="108953" y="315010"/>
                </a:lnTo>
                <a:close/>
              </a:path>
            </a:pathLst>
          </a:custGeom>
          <a:noFill/>
          <a:ln w="9525" cap="flat" cmpd="sng">
            <a:solidFill>
              <a:srgbClr val="43434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87" name="Google Shape;287;p41"/>
          <p:cNvSpPr/>
          <p:nvPr/>
        </p:nvSpPr>
        <p:spPr>
          <a:xfrm>
            <a:off x="489756" y="2488963"/>
            <a:ext cx="322580" cy="330200"/>
          </a:xfrm>
          <a:custGeom>
            <a:avLst/>
            <a:gdLst/>
            <a:ahLst/>
            <a:cxnLst/>
            <a:rect l="l" t="t" r="r" b="b"/>
            <a:pathLst>
              <a:path w="322580" h="330200" extrusionOk="0">
                <a:moveTo>
                  <a:pt x="322186" y="168897"/>
                </a:moveTo>
                <a:lnTo>
                  <a:pt x="0" y="168897"/>
                </a:lnTo>
                <a:lnTo>
                  <a:pt x="161099" y="329996"/>
                </a:lnTo>
                <a:lnTo>
                  <a:pt x="322186" y="168897"/>
                </a:lnTo>
                <a:close/>
              </a:path>
              <a:path w="322580" h="330200" extrusionOk="0">
                <a:moveTo>
                  <a:pt x="213233" y="0"/>
                </a:moveTo>
                <a:lnTo>
                  <a:pt x="108953" y="0"/>
                </a:lnTo>
                <a:lnTo>
                  <a:pt x="108953" y="168897"/>
                </a:lnTo>
                <a:lnTo>
                  <a:pt x="213233" y="168897"/>
                </a:lnTo>
                <a:lnTo>
                  <a:pt x="213233" y="0"/>
                </a:lnTo>
                <a:close/>
              </a:path>
            </a:pathLst>
          </a:custGeom>
          <a:solidFill>
            <a:srgbClr val="0203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88" name="Google Shape;288;p41"/>
          <p:cNvSpPr/>
          <p:nvPr/>
        </p:nvSpPr>
        <p:spPr>
          <a:xfrm>
            <a:off x="489756" y="2488963"/>
            <a:ext cx="322580" cy="330200"/>
          </a:xfrm>
          <a:custGeom>
            <a:avLst/>
            <a:gdLst/>
            <a:ahLst/>
            <a:cxnLst/>
            <a:rect l="l" t="t" r="r" b="b"/>
            <a:pathLst>
              <a:path w="322580" h="330200" extrusionOk="0">
                <a:moveTo>
                  <a:pt x="213233" y="0"/>
                </a:moveTo>
                <a:lnTo>
                  <a:pt x="213233" y="168897"/>
                </a:lnTo>
                <a:lnTo>
                  <a:pt x="322186" y="168897"/>
                </a:lnTo>
                <a:lnTo>
                  <a:pt x="161099" y="329996"/>
                </a:lnTo>
                <a:lnTo>
                  <a:pt x="0" y="168897"/>
                </a:lnTo>
                <a:lnTo>
                  <a:pt x="108953" y="168897"/>
                </a:lnTo>
                <a:lnTo>
                  <a:pt x="108953" y="0"/>
                </a:lnTo>
                <a:lnTo>
                  <a:pt x="213233" y="0"/>
                </a:lnTo>
                <a:close/>
              </a:path>
            </a:pathLst>
          </a:custGeom>
          <a:noFill/>
          <a:ln w="9525" cap="flat" cmpd="sng">
            <a:solidFill>
              <a:srgbClr val="43434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89" name="Google Shape;289;p41"/>
          <p:cNvSpPr/>
          <p:nvPr/>
        </p:nvSpPr>
        <p:spPr>
          <a:xfrm>
            <a:off x="754907" y="2679561"/>
            <a:ext cx="322580" cy="421639"/>
          </a:xfrm>
          <a:custGeom>
            <a:avLst/>
            <a:gdLst/>
            <a:ahLst/>
            <a:cxnLst/>
            <a:rect l="l" t="t" r="r" b="b"/>
            <a:pathLst>
              <a:path w="322580" h="421639" extrusionOk="0">
                <a:moveTo>
                  <a:pt x="161086" y="0"/>
                </a:moveTo>
                <a:lnTo>
                  <a:pt x="0" y="210604"/>
                </a:lnTo>
                <a:lnTo>
                  <a:pt x="161086" y="421195"/>
                </a:lnTo>
                <a:lnTo>
                  <a:pt x="161086" y="278752"/>
                </a:lnTo>
                <a:lnTo>
                  <a:pt x="322199" y="278752"/>
                </a:lnTo>
                <a:lnTo>
                  <a:pt x="322199" y="142443"/>
                </a:lnTo>
                <a:lnTo>
                  <a:pt x="161086" y="142443"/>
                </a:lnTo>
                <a:lnTo>
                  <a:pt x="161086" y="0"/>
                </a:lnTo>
                <a:close/>
              </a:path>
            </a:pathLst>
          </a:custGeom>
          <a:solidFill>
            <a:srgbClr val="0203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90" name="Google Shape;290;p41"/>
          <p:cNvSpPr/>
          <p:nvPr/>
        </p:nvSpPr>
        <p:spPr>
          <a:xfrm>
            <a:off x="754907" y="2679561"/>
            <a:ext cx="322580" cy="421639"/>
          </a:xfrm>
          <a:custGeom>
            <a:avLst/>
            <a:gdLst/>
            <a:ahLst/>
            <a:cxnLst/>
            <a:rect l="l" t="t" r="r" b="b"/>
            <a:pathLst>
              <a:path w="322580" h="421639" extrusionOk="0">
                <a:moveTo>
                  <a:pt x="322199" y="142443"/>
                </a:moveTo>
                <a:lnTo>
                  <a:pt x="161086" y="142443"/>
                </a:lnTo>
                <a:lnTo>
                  <a:pt x="161086" y="0"/>
                </a:lnTo>
                <a:lnTo>
                  <a:pt x="0" y="210604"/>
                </a:lnTo>
                <a:lnTo>
                  <a:pt x="161086" y="421195"/>
                </a:lnTo>
                <a:lnTo>
                  <a:pt x="161086" y="278752"/>
                </a:lnTo>
                <a:lnTo>
                  <a:pt x="322199" y="278752"/>
                </a:lnTo>
                <a:lnTo>
                  <a:pt x="322199" y="142443"/>
                </a:lnTo>
                <a:close/>
              </a:path>
            </a:pathLst>
          </a:custGeom>
          <a:noFill/>
          <a:ln w="9525" cap="flat" cmpd="sng">
            <a:solidFill>
              <a:srgbClr val="43434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91" name="Google Shape;291;p41"/>
          <p:cNvSpPr/>
          <p:nvPr/>
        </p:nvSpPr>
        <p:spPr>
          <a:xfrm>
            <a:off x="105325" y="4070900"/>
            <a:ext cx="972300" cy="963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92" name="Google Shape;292;p41"/>
          <p:cNvSpPr txBox="1"/>
          <p:nvPr/>
        </p:nvSpPr>
        <p:spPr>
          <a:xfrm>
            <a:off x="32651" y="3678300"/>
            <a:ext cx="2797200" cy="3912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2400" b="1">
                <a:solidFill>
                  <a:srgbClr val="020303"/>
                </a:solidFill>
                <a:latin typeface="Century Gothic"/>
                <a:ea typeface="Century Gothic"/>
                <a:cs typeface="Century Gothic"/>
                <a:sym typeface="Century Gothic"/>
              </a:rPr>
              <a:t>Pride and Failure</a:t>
            </a:r>
            <a:endParaRPr sz="2400">
              <a:latin typeface="Century Gothic"/>
              <a:ea typeface="Century Gothic"/>
              <a:cs typeface="Century Gothic"/>
              <a:sym typeface="Century Gothic"/>
            </a:endParaRPr>
          </a:p>
        </p:txBody>
      </p:sp>
      <p:sp>
        <p:nvSpPr>
          <p:cNvPr id="293" name="Google Shape;293;p41"/>
          <p:cNvSpPr txBox="1"/>
          <p:nvPr/>
        </p:nvSpPr>
        <p:spPr>
          <a:xfrm>
            <a:off x="78850" y="601975"/>
            <a:ext cx="8904600" cy="2586300"/>
          </a:xfrm>
          <a:prstGeom prst="rect">
            <a:avLst/>
          </a:prstGeom>
          <a:noFill/>
          <a:ln>
            <a:noFill/>
          </a:ln>
        </p:spPr>
        <p:txBody>
          <a:bodyPr spcFirstLastPara="1" wrap="square" lIns="0" tIns="151125" rIns="0" bIns="0" anchor="t" anchorCtr="0">
            <a:noAutofit/>
          </a:bodyPr>
          <a:lstStyle/>
          <a:p>
            <a:pPr marL="12700" marR="0" lvl="0" indent="0" algn="l" rtl="0">
              <a:lnSpc>
                <a:spcPct val="100000"/>
              </a:lnSpc>
              <a:spcBef>
                <a:spcPts val="0"/>
              </a:spcBef>
              <a:spcAft>
                <a:spcPts val="0"/>
              </a:spcAft>
              <a:buNone/>
            </a:pPr>
            <a:r>
              <a:rPr lang="en" sz="2400" b="1">
                <a:latin typeface="Century Gothic"/>
                <a:ea typeface="Century Gothic"/>
                <a:cs typeface="Century Gothic"/>
                <a:sym typeface="Century Gothic"/>
              </a:rPr>
              <a:t>Space</a:t>
            </a:r>
            <a:endParaRPr sz="1200">
              <a:latin typeface="Century Gothic"/>
              <a:ea typeface="Century Gothic"/>
              <a:cs typeface="Century Gothic"/>
              <a:sym typeface="Century Gothic"/>
            </a:endParaRPr>
          </a:p>
          <a:p>
            <a:pPr marL="1371600" marR="5080" lvl="0" indent="0" algn="just" rtl="0">
              <a:lnSpc>
                <a:spcPct val="100000"/>
              </a:lnSpc>
              <a:spcBef>
                <a:spcPts val="640"/>
              </a:spcBef>
              <a:spcAft>
                <a:spcPts val="0"/>
              </a:spcAft>
              <a:buNone/>
            </a:pPr>
            <a:r>
              <a:rPr lang="en" sz="1600">
                <a:latin typeface="Century Gothic"/>
                <a:ea typeface="Century Gothic"/>
                <a:cs typeface="Century Gothic"/>
                <a:sym typeface="Century Gothic"/>
              </a:rPr>
              <a:t>Space that is </a:t>
            </a:r>
            <a:r>
              <a:rPr lang="en" sz="1600" b="1">
                <a:latin typeface="Century Gothic"/>
                <a:ea typeface="Century Gothic"/>
                <a:cs typeface="Century Gothic"/>
                <a:sym typeface="Century Gothic"/>
              </a:rPr>
              <a:t>distinctly theirs</a:t>
            </a:r>
            <a:r>
              <a:rPr lang="en" sz="1600">
                <a:latin typeface="Century Gothic"/>
                <a:ea typeface="Century Gothic"/>
                <a:cs typeface="Century Gothic"/>
                <a:sym typeface="Century Gothic"/>
              </a:rPr>
              <a:t> and away from others, while still being part of a supportive community. Most do not like sharing walls with others because of the unfamiliar and unwanted noises. </a:t>
            </a:r>
            <a:endParaRPr sz="1600">
              <a:latin typeface="Century Gothic"/>
              <a:ea typeface="Century Gothic"/>
              <a:cs typeface="Century Gothic"/>
              <a:sym typeface="Century Gothic"/>
            </a:endParaRPr>
          </a:p>
          <a:p>
            <a:pPr marL="0" marR="0" lvl="0" indent="0" algn="l" rtl="0">
              <a:lnSpc>
                <a:spcPct val="100000"/>
              </a:lnSpc>
              <a:spcBef>
                <a:spcPts val="1110"/>
              </a:spcBef>
              <a:spcAft>
                <a:spcPts val="0"/>
              </a:spcAft>
              <a:buNone/>
            </a:pPr>
            <a:r>
              <a:rPr lang="en" sz="2400" b="1">
                <a:solidFill>
                  <a:srgbClr val="020303"/>
                </a:solidFill>
                <a:latin typeface="Century Gothic"/>
                <a:ea typeface="Century Gothic"/>
                <a:cs typeface="Century Gothic"/>
                <a:sym typeface="Century Gothic"/>
              </a:rPr>
              <a:t>Community</a:t>
            </a:r>
            <a:endParaRPr sz="2400">
              <a:latin typeface="Century Gothic"/>
              <a:ea typeface="Century Gothic"/>
              <a:cs typeface="Century Gothic"/>
              <a:sym typeface="Century Gothic"/>
            </a:endParaRPr>
          </a:p>
          <a:p>
            <a:pPr marL="1371600" marR="0" lvl="0" indent="0" algn="l" rtl="0">
              <a:lnSpc>
                <a:spcPct val="100000"/>
              </a:lnSpc>
              <a:spcBef>
                <a:spcPts val="1110"/>
              </a:spcBef>
              <a:spcAft>
                <a:spcPts val="0"/>
              </a:spcAft>
              <a:buNone/>
            </a:pPr>
            <a:r>
              <a:rPr lang="en" sz="1600">
                <a:latin typeface="Century Gothic"/>
                <a:ea typeface="Century Gothic"/>
                <a:cs typeface="Century Gothic"/>
                <a:sym typeface="Century Gothic"/>
              </a:rPr>
              <a:t>Veterans want a community that they do not have to explain themselves to, a community that just </a:t>
            </a:r>
            <a:r>
              <a:rPr lang="en" sz="1600" b="1">
                <a:latin typeface="Century Gothic"/>
                <a:ea typeface="Century Gothic"/>
                <a:cs typeface="Century Gothic"/>
                <a:sym typeface="Century Gothic"/>
              </a:rPr>
              <a:t>“gets it.”</a:t>
            </a:r>
            <a:r>
              <a:rPr lang="en" sz="1600">
                <a:latin typeface="Century Gothic"/>
                <a:ea typeface="Century Gothic"/>
                <a:cs typeface="Century Gothic"/>
                <a:sym typeface="Century Gothic"/>
              </a:rPr>
              <a:t> That sense of support was missing for most who were homeless and they are eager to find it again, while wary of previous failures. </a:t>
            </a:r>
            <a:endParaRPr sz="1600">
              <a:latin typeface="Century Gothic"/>
              <a:ea typeface="Century Gothic"/>
              <a:cs typeface="Century Gothic"/>
              <a:sym typeface="Century Gothic"/>
            </a:endParaRPr>
          </a:p>
        </p:txBody>
      </p:sp>
      <p:sp>
        <p:nvSpPr>
          <p:cNvPr id="294" name="Google Shape;294;p41"/>
          <p:cNvSpPr txBox="1"/>
          <p:nvPr/>
        </p:nvSpPr>
        <p:spPr>
          <a:xfrm>
            <a:off x="1465625" y="4079225"/>
            <a:ext cx="7079400" cy="878700"/>
          </a:xfrm>
          <a:prstGeom prst="rect">
            <a:avLst/>
          </a:prstGeom>
          <a:noFill/>
          <a:ln>
            <a:noFill/>
          </a:ln>
        </p:spPr>
        <p:txBody>
          <a:bodyPr spcFirstLastPara="1" wrap="square" lIns="0" tIns="12700" rIns="0" bIns="0" anchor="t" anchorCtr="0">
            <a:noAutofit/>
          </a:bodyPr>
          <a:lstStyle/>
          <a:p>
            <a:pPr marL="12700" marR="5080" lvl="0" indent="0" algn="l" rtl="0">
              <a:lnSpc>
                <a:spcPct val="100000"/>
              </a:lnSpc>
              <a:spcBef>
                <a:spcPts val="0"/>
              </a:spcBef>
              <a:spcAft>
                <a:spcPts val="0"/>
              </a:spcAft>
              <a:buNone/>
            </a:pPr>
            <a:r>
              <a:rPr lang="en" sz="1600">
                <a:latin typeface="Century Gothic"/>
                <a:ea typeface="Century Gothic"/>
                <a:cs typeface="Century Gothic"/>
                <a:sym typeface="Century Gothic"/>
              </a:rPr>
              <a:t>When failure does happen, even if it’s just incorrectly filling out a form or going at the wrong time to an appointment, it creates another layer of shame. Supportive services that help veterans deal with and </a:t>
            </a:r>
            <a:r>
              <a:rPr lang="en" sz="1600" b="1">
                <a:latin typeface="Century Gothic"/>
                <a:ea typeface="Century Gothic"/>
                <a:cs typeface="Century Gothic"/>
                <a:sym typeface="Century Gothic"/>
              </a:rPr>
              <a:t>move on from past failures</a:t>
            </a:r>
            <a:r>
              <a:rPr lang="en" sz="1600">
                <a:latin typeface="Century Gothic"/>
                <a:ea typeface="Century Gothic"/>
                <a:cs typeface="Century Gothic"/>
                <a:sym typeface="Century Gothic"/>
              </a:rPr>
              <a:t> should be part of the solution. </a:t>
            </a:r>
            <a:endParaRPr sz="1600">
              <a:latin typeface="Century Gothic"/>
              <a:ea typeface="Century Gothic"/>
              <a:cs typeface="Century Gothic"/>
              <a:sym typeface="Century Gothic"/>
            </a:endParaRPr>
          </a:p>
        </p:txBody>
      </p:sp>
      <p:pic>
        <p:nvPicPr>
          <p:cNvPr id="295" name="Google Shape;295;p41"/>
          <p:cNvPicPr preferRelativeResize="0"/>
          <p:nvPr/>
        </p:nvPicPr>
        <p:blipFill>
          <a:blip r:embed="rId4">
            <a:alphaModFix/>
          </a:blip>
          <a:stretch>
            <a:fillRect/>
          </a:stretch>
        </p:blipFill>
        <p:spPr>
          <a:xfrm>
            <a:off x="181525" y="1068025"/>
            <a:ext cx="878700" cy="87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sp>
        <p:nvSpPr>
          <p:cNvPr id="300" name="Google Shape;300;p42"/>
          <p:cNvSpPr/>
          <p:nvPr/>
        </p:nvSpPr>
        <p:spPr>
          <a:xfrm>
            <a:off x="622" y="0"/>
            <a:ext cx="9144000" cy="678180"/>
          </a:xfrm>
          <a:custGeom>
            <a:avLst/>
            <a:gdLst/>
            <a:ahLst/>
            <a:cxnLst/>
            <a:rect l="l" t="t" r="r" b="b"/>
            <a:pathLst>
              <a:path w="9144000" h="678180" extrusionOk="0">
                <a:moveTo>
                  <a:pt x="0" y="677938"/>
                </a:moveTo>
                <a:lnTo>
                  <a:pt x="9143377" y="677938"/>
                </a:lnTo>
                <a:lnTo>
                  <a:pt x="9143377" y="0"/>
                </a:lnTo>
                <a:lnTo>
                  <a:pt x="0" y="0"/>
                </a:lnTo>
                <a:lnTo>
                  <a:pt x="0" y="677938"/>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01" name="Google Shape;301;p42"/>
          <p:cNvSpPr txBox="1">
            <a:spLocks noGrp="1"/>
          </p:cNvSpPr>
          <p:nvPr>
            <p:ph type="title"/>
          </p:nvPr>
        </p:nvSpPr>
        <p:spPr>
          <a:xfrm>
            <a:off x="73025" y="206275"/>
            <a:ext cx="8904600" cy="391200"/>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
                <a:latin typeface="Palatino"/>
                <a:ea typeface="Palatino"/>
                <a:cs typeface="Palatino"/>
                <a:sym typeface="Palatino"/>
              </a:rPr>
              <a:t>What It Is; What It Isn’t</a:t>
            </a:r>
            <a:endParaRPr>
              <a:latin typeface="Palatino"/>
              <a:ea typeface="Palatino"/>
              <a:cs typeface="Palatino"/>
              <a:sym typeface="Palatino"/>
            </a:endParaRPr>
          </a:p>
        </p:txBody>
      </p:sp>
      <p:sp>
        <p:nvSpPr>
          <p:cNvPr id="302" name="Google Shape;302;p42"/>
          <p:cNvSpPr/>
          <p:nvPr/>
        </p:nvSpPr>
        <p:spPr>
          <a:xfrm>
            <a:off x="0" y="677938"/>
            <a:ext cx="9135745" cy="4465955"/>
          </a:xfrm>
          <a:custGeom>
            <a:avLst/>
            <a:gdLst/>
            <a:ahLst/>
            <a:cxnLst/>
            <a:rect l="l" t="t" r="r" b="b"/>
            <a:pathLst>
              <a:path w="9135745" h="4465955" extrusionOk="0">
                <a:moveTo>
                  <a:pt x="0" y="4465561"/>
                </a:moveTo>
                <a:lnTo>
                  <a:pt x="9135122" y="4465561"/>
                </a:lnTo>
                <a:lnTo>
                  <a:pt x="9135122" y="0"/>
                </a:lnTo>
                <a:lnTo>
                  <a:pt x="0" y="0"/>
                </a:lnTo>
                <a:lnTo>
                  <a:pt x="0" y="4465561"/>
                </a:lnTo>
                <a:close/>
              </a:path>
            </a:pathLst>
          </a:custGeom>
          <a:solidFill>
            <a:srgbClr val="FAFBF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03" name="Google Shape;303;p42"/>
          <p:cNvSpPr txBox="1"/>
          <p:nvPr/>
        </p:nvSpPr>
        <p:spPr>
          <a:xfrm>
            <a:off x="73025" y="627199"/>
            <a:ext cx="8904600" cy="2395500"/>
          </a:xfrm>
          <a:prstGeom prst="rect">
            <a:avLst/>
          </a:prstGeom>
          <a:noFill/>
          <a:ln>
            <a:noFill/>
          </a:ln>
        </p:spPr>
        <p:txBody>
          <a:bodyPr spcFirstLastPara="1" wrap="square" lIns="0" tIns="151125" rIns="0" bIns="0" anchor="t" anchorCtr="0">
            <a:noAutofit/>
          </a:bodyPr>
          <a:lstStyle/>
          <a:p>
            <a:pPr marL="12700" marR="0" lvl="0" indent="0" algn="l" rtl="0">
              <a:lnSpc>
                <a:spcPct val="100000"/>
              </a:lnSpc>
              <a:spcBef>
                <a:spcPts val="0"/>
              </a:spcBef>
              <a:spcAft>
                <a:spcPts val="0"/>
              </a:spcAft>
              <a:buNone/>
            </a:pPr>
            <a:r>
              <a:rPr lang="en" sz="2400" b="1">
                <a:solidFill>
                  <a:srgbClr val="020303"/>
                </a:solidFill>
                <a:latin typeface="Century Gothic"/>
                <a:ea typeface="Century Gothic"/>
                <a:cs typeface="Century Gothic"/>
                <a:sym typeface="Century Gothic"/>
              </a:rPr>
              <a:t>First, Home / First Home</a:t>
            </a:r>
            <a:endParaRPr sz="1200">
              <a:latin typeface="Century Gothic"/>
              <a:ea typeface="Century Gothic"/>
              <a:cs typeface="Century Gothic"/>
              <a:sym typeface="Century Gothic"/>
            </a:endParaRPr>
          </a:p>
          <a:p>
            <a:pPr marL="1331595" marR="5080" lvl="0" indent="0" algn="just" rtl="0">
              <a:lnSpc>
                <a:spcPct val="100000"/>
              </a:lnSpc>
              <a:spcBef>
                <a:spcPts val="640"/>
              </a:spcBef>
              <a:spcAft>
                <a:spcPts val="0"/>
              </a:spcAft>
              <a:buNone/>
            </a:pPr>
            <a:r>
              <a:rPr lang="en" sz="1800">
                <a:latin typeface="Century Gothic"/>
                <a:ea typeface="Century Gothic"/>
                <a:cs typeface="Century Gothic"/>
                <a:sym typeface="Century Gothic"/>
              </a:rPr>
              <a:t>This type of housing seems best suited for those that are still </a:t>
            </a:r>
            <a:r>
              <a:rPr lang="en" sz="1800" b="1">
                <a:latin typeface="Century Gothic"/>
                <a:ea typeface="Century Gothic"/>
                <a:cs typeface="Century Gothic"/>
                <a:sym typeface="Century Gothic"/>
              </a:rPr>
              <a:t>experiencing homelessness.</a:t>
            </a:r>
            <a:r>
              <a:rPr lang="en" sz="1800">
                <a:latin typeface="Century Gothic"/>
                <a:ea typeface="Century Gothic"/>
                <a:cs typeface="Century Gothic"/>
                <a:sym typeface="Century Gothic"/>
              </a:rPr>
              <a:t> This is not for people who have been supportively or permanently housed in an apartment or house. These houses are not meant to be lived in for long periods of time by the same person. </a:t>
            </a:r>
            <a:endParaRPr sz="1800">
              <a:latin typeface="Century Gothic"/>
              <a:ea typeface="Century Gothic"/>
              <a:cs typeface="Century Gothic"/>
              <a:sym typeface="Century Gothic"/>
            </a:endParaRPr>
          </a:p>
          <a:p>
            <a:pPr marL="1331595" marR="5080" lvl="0" indent="0" algn="just" rtl="0">
              <a:lnSpc>
                <a:spcPct val="100000"/>
              </a:lnSpc>
              <a:spcBef>
                <a:spcPts val="640"/>
              </a:spcBef>
              <a:spcAft>
                <a:spcPts val="0"/>
              </a:spcAft>
              <a:buNone/>
            </a:pPr>
            <a:endParaRPr sz="1800">
              <a:latin typeface="Century Gothic"/>
              <a:ea typeface="Century Gothic"/>
              <a:cs typeface="Century Gothic"/>
              <a:sym typeface="Century Gothic"/>
            </a:endParaRPr>
          </a:p>
          <a:p>
            <a:pPr marL="1331595" marR="5080" lvl="0" indent="0" algn="just" rtl="0">
              <a:lnSpc>
                <a:spcPct val="100000"/>
              </a:lnSpc>
              <a:spcBef>
                <a:spcPts val="640"/>
              </a:spcBef>
              <a:spcAft>
                <a:spcPts val="0"/>
              </a:spcAft>
              <a:buNone/>
            </a:pPr>
            <a:r>
              <a:rPr lang="en" sz="1800">
                <a:latin typeface="Century Gothic"/>
                <a:ea typeface="Century Gothic"/>
                <a:cs typeface="Century Gothic"/>
                <a:sym typeface="Century Gothic"/>
              </a:rPr>
              <a:t>These houses are best suited for </a:t>
            </a:r>
            <a:r>
              <a:rPr lang="en" sz="1800" b="1">
                <a:latin typeface="Century Gothic"/>
                <a:ea typeface="Century Gothic"/>
                <a:cs typeface="Century Gothic"/>
                <a:sym typeface="Century Gothic"/>
              </a:rPr>
              <a:t>single</a:t>
            </a:r>
            <a:r>
              <a:rPr lang="en" sz="1800">
                <a:latin typeface="Century Gothic"/>
                <a:ea typeface="Century Gothic"/>
                <a:cs typeface="Century Gothic"/>
                <a:sym typeface="Century Gothic"/>
              </a:rPr>
              <a:t> individuals. </a:t>
            </a:r>
            <a:endParaRPr sz="1800">
              <a:latin typeface="Century Gothic"/>
              <a:ea typeface="Century Gothic"/>
              <a:cs typeface="Century Gothic"/>
              <a:sym typeface="Century Gothic"/>
            </a:endParaRPr>
          </a:p>
          <a:p>
            <a:pPr marL="0" lvl="0" indent="0" rtl="0">
              <a:spcBef>
                <a:spcPts val="1110"/>
              </a:spcBef>
              <a:spcAft>
                <a:spcPts val="0"/>
              </a:spcAft>
              <a:buClr>
                <a:schemeClr val="dk1"/>
              </a:buClr>
              <a:buFont typeface="Arial"/>
              <a:buNone/>
            </a:pPr>
            <a:endParaRPr sz="2400" b="1">
              <a:solidFill>
                <a:srgbClr val="020303"/>
              </a:solidFill>
              <a:latin typeface="Century Gothic"/>
              <a:ea typeface="Century Gothic"/>
              <a:cs typeface="Century Gothic"/>
              <a:sym typeface="Century Gothic"/>
            </a:endParaRPr>
          </a:p>
          <a:p>
            <a:pPr marL="1371600" lvl="0" indent="0" rtl="0">
              <a:spcBef>
                <a:spcPts val="1110"/>
              </a:spcBef>
              <a:spcAft>
                <a:spcPts val="0"/>
              </a:spcAft>
              <a:buClr>
                <a:schemeClr val="dk1"/>
              </a:buClr>
              <a:buFont typeface="Arial"/>
              <a:buNone/>
            </a:pPr>
            <a:r>
              <a:rPr lang="en" sz="1800">
                <a:latin typeface="Century Gothic"/>
                <a:ea typeface="Century Gothic"/>
                <a:cs typeface="Century Gothic"/>
                <a:sym typeface="Century Gothic"/>
              </a:rPr>
              <a:t>Veterans want a community that they </a:t>
            </a:r>
            <a:r>
              <a:rPr lang="en" sz="1800" b="1">
                <a:latin typeface="Century Gothic"/>
                <a:ea typeface="Century Gothic"/>
                <a:cs typeface="Century Gothic"/>
                <a:sym typeface="Century Gothic"/>
              </a:rPr>
              <a:t>do not have to explain themselves</a:t>
            </a:r>
            <a:r>
              <a:rPr lang="en" sz="1800">
                <a:latin typeface="Century Gothic"/>
                <a:ea typeface="Century Gothic"/>
                <a:cs typeface="Century Gothic"/>
                <a:sym typeface="Century Gothic"/>
              </a:rPr>
              <a:t>. The staff need to be veterans themselves or have extensive experience with veterans and their unique challenges and incentives. </a:t>
            </a:r>
            <a:endParaRPr sz="1800">
              <a:latin typeface="Century Gothic"/>
              <a:ea typeface="Century Gothic"/>
              <a:cs typeface="Century Gothic"/>
              <a:sym typeface="Century Gothic"/>
            </a:endParaRPr>
          </a:p>
        </p:txBody>
      </p:sp>
      <p:pic>
        <p:nvPicPr>
          <p:cNvPr id="304" name="Google Shape;304;p42"/>
          <p:cNvPicPr preferRelativeResize="0"/>
          <p:nvPr/>
        </p:nvPicPr>
        <p:blipFill>
          <a:blip r:embed="rId3">
            <a:alphaModFix/>
          </a:blip>
          <a:stretch>
            <a:fillRect/>
          </a:stretch>
        </p:blipFill>
        <p:spPr>
          <a:xfrm>
            <a:off x="363100" y="1226388"/>
            <a:ext cx="714375" cy="714375"/>
          </a:xfrm>
          <a:prstGeom prst="rect">
            <a:avLst/>
          </a:prstGeom>
          <a:noFill/>
          <a:ln>
            <a:noFill/>
          </a:ln>
        </p:spPr>
      </p:pic>
      <p:pic>
        <p:nvPicPr>
          <p:cNvPr id="305" name="Google Shape;305;p42"/>
          <p:cNvPicPr preferRelativeResize="0"/>
          <p:nvPr/>
        </p:nvPicPr>
        <p:blipFill>
          <a:blip r:embed="rId4">
            <a:alphaModFix/>
          </a:blip>
          <a:stretch>
            <a:fillRect/>
          </a:stretch>
        </p:blipFill>
        <p:spPr>
          <a:xfrm>
            <a:off x="363103" y="3962875"/>
            <a:ext cx="714375" cy="714375"/>
          </a:xfrm>
          <a:prstGeom prst="rect">
            <a:avLst/>
          </a:prstGeom>
          <a:noFill/>
          <a:ln>
            <a:noFill/>
          </a:ln>
        </p:spPr>
      </p:pic>
      <p:pic>
        <p:nvPicPr>
          <p:cNvPr id="306" name="Google Shape;306;p42"/>
          <p:cNvPicPr preferRelativeResize="0"/>
          <p:nvPr/>
        </p:nvPicPr>
        <p:blipFill>
          <a:blip r:embed="rId5">
            <a:alphaModFix/>
          </a:blip>
          <a:stretch>
            <a:fillRect/>
          </a:stretch>
        </p:blipFill>
        <p:spPr>
          <a:xfrm>
            <a:off x="363100" y="2634700"/>
            <a:ext cx="714375" cy="714375"/>
          </a:xfrm>
          <a:prstGeom prst="rect">
            <a:avLst/>
          </a:prstGeom>
          <a:noFill/>
          <a:ln>
            <a:noFill/>
          </a:ln>
        </p:spPr>
      </p:pic>
      <p:sp>
        <p:nvSpPr>
          <p:cNvPr id="307" name="Google Shape;307;p42"/>
          <p:cNvSpPr txBox="1"/>
          <p:nvPr/>
        </p:nvSpPr>
        <p:spPr>
          <a:xfrm>
            <a:off x="19800" y="3281000"/>
            <a:ext cx="3009300" cy="453300"/>
          </a:xfrm>
          <a:prstGeom prst="rect">
            <a:avLst/>
          </a:prstGeom>
          <a:noFill/>
          <a:ln>
            <a:noFill/>
          </a:ln>
        </p:spPr>
        <p:txBody>
          <a:bodyPr spcFirstLastPara="1" wrap="square" lIns="91425" tIns="91425" rIns="91425" bIns="91425" anchor="t" anchorCtr="0">
            <a:noAutofit/>
          </a:bodyPr>
          <a:lstStyle/>
          <a:p>
            <a:pPr marL="0" lvl="0" indent="0" rtl="0">
              <a:spcBef>
                <a:spcPts val="1110"/>
              </a:spcBef>
              <a:spcAft>
                <a:spcPts val="0"/>
              </a:spcAft>
              <a:buClr>
                <a:schemeClr val="dk1"/>
              </a:buClr>
              <a:buFont typeface="Arial"/>
              <a:buNone/>
            </a:pPr>
            <a:r>
              <a:rPr lang="en" sz="2400" b="1">
                <a:solidFill>
                  <a:srgbClr val="020303"/>
                </a:solidFill>
                <a:latin typeface="Century Gothic"/>
                <a:ea typeface="Century Gothic"/>
                <a:cs typeface="Century Gothic"/>
                <a:sym typeface="Century Gothic"/>
              </a:rPr>
              <a:t>Veteran-Informed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11"/>
        <p:cNvGrpSpPr/>
        <p:nvPr/>
      </p:nvGrpSpPr>
      <p:grpSpPr>
        <a:xfrm>
          <a:off x="0" y="0"/>
          <a:ext cx="0" cy="0"/>
          <a:chOff x="0" y="0"/>
          <a:chExt cx="0" cy="0"/>
        </a:xfrm>
      </p:grpSpPr>
      <p:sp>
        <p:nvSpPr>
          <p:cNvPr id="312" name="Google Shape;312;p43"/>
          <p:cNvSpPr/>
          <p:nvPr/>
        </p:nvSpPr>
        <p:spPr>
          <a:xfrm>
            <a:off x="622" y="0"/>
            <a:ext cx="9144000" cy="678180"/>
          </a:xfrm>
          <a:custGeom>
            <a:avLst/>
            <a:gdLst/>
            <a:ahLst/>
            <a:cxnLst/>
            <a:rect l="l" t="t" r="r" b="b"/>
            <a:pathLst>
              <a:path w="9144000" h="678180" extrusionOk="0">
                <a:moveTo>
                  <a:pt x="0" y="677938"/>
                </a:moveTo>
                <a:lnTo>
                  <a:pt x="9143377" y="677938"/>
                </a:lnTo>
                <a:lnTo>
                  <a:pt x="9143377" y="0"/>
                </a:lnTo>
                <a:lnTo>
                  <a:pt x="0" y="0"/>
                </a:lnTo>
                <a:lnTo>
                  <a:pt x="0" y="677938"/>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13" name="Google Shape;313;p43"/>
          <p:cNvSpPr txBox="1">
            <a:spLocks noGrp="1"/>
          </p:cNvSpPr>
          <p:nvPr>
            <p:ph type="title"/>
          </p:nvPr>
        </p:nvSpPr>
        <p:spPr>
          <a:xfrm>
            <a:off x="115575" y="197300"/>
            <a:ext cx="8904600" cy="391200"/>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
                <a:latin typeface="Palatino"/>
                <a:ea typeface="Palatino"/>
                <a:cs typeface="Palatino"/>
                <a:sym typeface="Palatino"/>
              </a:rPr>
              <a:t>What It Is; What It Isn’t</a:t>
            </a:r>
            <a:endParaRPr>
              <a:latin typeface="Palatino"/>
              <a:ea typeface="Palatino"/>
              <a:cs typeface="Palatino"/>
              <a:sym typeface="Palatino"/>
            </a:endParaRPr>
          </a:p>
        </p:txBody>
      </p:sp>
      <p:sp>
        <p:nvSpPr>
          <p:cNvPr id="314" name="Google Shape;314;p43"/>
          <p:cNvSpPr/>
          <p:nvPr/>
        </p:nvSpPr>
        <p:spPr>
          <a:xfrm>
            <a:off x="0" y="677938"/>
            <a:ext cx="9135745" cy="4465955"/>
          </a:xfrm>
          <a:custGeom>
            <a:avLst/>
            <a:gdLst/>
            <a:ahLst/>
            <a:cxnLst/>
            <a:rect l="l" t="t" r="r" b="b"/>
            <a:pathLst>
              <a:path w="9135745" h="4465955" extrusionOk="0">
                <a:moveTo>
                  <a:pt x="0" y="4465561"/>
                </a:moveTo>
                <a:lnTo>
                  <a:pt x="9135122" y="4465561"/>
                </a:lnTo>
                <a:lnTo>
                  <a:pt x="9135122" y="0"/>
                </a:lnTo>
                <a:lnTo>
                  <a:pt x="0" y="0"/>
                </a:lnTo>
                <a:lnTo>
                  <a:pt x="0" y="4465561"/>
                </a:lnTo>
                <a:close/>
              </a:path>
            </a:pathLst>
          </a:custGeom>
          <a:solidFill>
            <a:srgbClr val="FAFBF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15" name="Google Shape;315;p43"/>
          <p:cNvSpPr txBox="1"/>
          <p:nvPr/>
        </p:nvSpPr>
        <p:spPr>
          <a:xfrm>
            <a:off x="112876" y="978150"/>
            <a:ext cx="2797200" cy="3912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2400" b="1">
                <a:solidFill>
                  <a:srgbClr val="020303"/>
                </a:solidFill>
                <a:latin typeface="Century Gothic"/>
                <a:ea typeface="Century Gothic"/>
                <a:cs typeface="Century Gothic"/>
                <a:sym typeface="Century Gothic"/>
              </a:rPr>
              <a:t>Age and Ability</a:t>
            </a:r>
            <a:endParaRPr sz="2400">
              <a:latin typeface="Century Gothic"/>
              <a:ea typeface="Century Gothic"/>
              <a:cs typeface="Century Gothic"/>
              <a:sym typeface="Century Gothic"/>
            </a:endParaRPr>
          </a:p>
        </p:txBody>
      </p:sp>
      <p:sp>
        <p:nvSpPr>
          <p:cNvPr id="316" name="Google Shape;316;p43"/>
          <p:cNvSpPr txBox="1"/>
          <p:nvPr/>
        </p:nvSpPr>
        <p:spPr>
          <a:xfrm>
            <a:off x="1646225" y="1571550"/>
            <a:ext cx="7111500" cy="1128000"/>
          </a:xfrm>
          <a:prstGeom prst="rect">
            <a:avLst/>
          </a:prstGeom>
          <a:noFill/>
          <a:ln>
            <a:noFill/>
          </a:ln>
        </p:spPr>
        <p:txBody>
          <a:bodyPr spcFirstLastPara="1" wrap="square" lIns="0" tIns="12700" rIns="0" bIns="0" anchor="t" anchorCtr="0">
            <a:noAutofit/>
          </a:bodyPr>
          <a:lstStyle/>
          <a:p>
            <a:pPr marL="12700" marR="5080" lvl="0" indent="0" algn="l" rtl="0">
              <a:lnSpc>
                <a:spcPct val="100000"/>
              </a:lnSpc>
              <a:spcBef>
                <a:spcPts val="0"/>
              </a:spcBef>
              <a:spcAft>
                <a:spcPts val="0"/>
              </a:spcAft>
              <a:buNone/>
            </a:pPr>
            <a:r>
              <a:rPr lang="en" sz="1800" b="1">
                <a:latin typeface="Century Gothic"/>
                <a:ea typeface="Century Gothic"/>
                <a:cs typeface="Century Gothic"/>
                <a:sym typeface="Century Gothic"/>
              </a:rPr>
              <a:t>Purpose breeds pride</a:t>
            </a:r>
            <a:r>
              <a:rPr lang="en" sz="1800">
                <a:latin typeface="Century Gothic"/>
                <a:ea typeface="Century Gothic"/>
                <a:cs typeface="Century Gothic"/>
                <a:sym typeface="Century Gothic"/>
              </a:rPr>
              <a:t>, particularly in the veteran community. This population will need a place regain the pride and skills lost during homelessness. </a:t>
            </a:r>
            <a:endParaRPr sz="1800">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r>
              <a:rPr lang="en" sz="1800">
                <a:latin typeface="Century Gothic"/>
                <a:ea typeface="Century Gothic"/>
                <a:cs typeface="Century Gothic"/>
                <a:sym typeface="Century Gothic"/>
              </a:rPr>
              <a:t>These homes, particularly the lofted types, should be for </a:t>
            </a:r>
            <a:r>
              <a:rPr lang="en" sz="1800" b="1">
                <a:latin typeface="Century Gothic"/>
                <a:ea typeface="Century Gothic"/>
                <a:cs typeface="Century Gothic"/>
                <a:sym typeface="Century Gothic"/>
              </a:rPr>
              <a:t>younger people free from physical disability.</a:t>
            </a:r>
            <a:r>
              <a:rPr lang="en"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r>
              <a:rPr lang="en" sz="1800">
                <a:latin typeface="Century Gothic"/>
                <a:ea typeface="Century Gothic"/>
                <a:cs typeface="Century Gothic"/>
                <a:sym typeface="Century Gothic"/>
              </a:rPr>
              <a:t>Management should allow each veteran to </a:t>
            </a:r>
            <a:r>
              <a:rPr lang="en" sz="1800" b="1">
                <a:latin typeface="Century Gothic"/>
                <a:ea typeface="Century Gothic"/>
                <a:cs typeface="Century Gothic"/>
                <a:sym typeface="Century Gothic"/>
              </a:rPr>
              <a:t>contribute</a:t>
            </a:r>
            <a:r>
              <a:rPr lang="en" sz="1800">
                <a:latin typeface="Century Gothic"/>
                <a:ea typeface="Century Gothic"/>
                <a:cs typeface="Century Gothic"/>
                <a:sym typeface="Century Gothic"/>
              </a:rPr>
              <a:t> to the safety, security, cleanliness, and community of the housing group. </a:t>
            </a:r>
            <a:endParaRPr sz="1800">
              <a:latin typeface="Century Gothic"/>
              <a:ea typeface="Century Gothic"/>
              <a:cs typeface="Century Gothic"/>
              <a:sym typeface="Century Gothic"/>
            </a:endParaRPr>
          </a:p>
        </p:txBody>
      </p:sp>
      <p:pic>
        <p:nvPicPr>
          <p:cNvPr id="317" name="Google Shape;317;p43"/>
          <p:cNvPicPr preferRelativeResize="0"/>
          <p:nvPr/>
        </p:nvPicPr>
        <p:blipFill>
          <a:blip r:embed="rId3">
            <a:alphaModFix/>
          </a:blip>
          <a:stretch>
            <a:fillRect/>
          </a:stretch>
        </p:blipFill>
        <p:spPr>
          <a:xfrm>
            <a:off x="229225" y="1528150"/>
            <a:ext cx="1050600" cy="1050577"/>
          </a:xfrm>
          <a:prstGeom prst="rect">
            <a:avLst/>
          </a:prstGeom>
          <a:noFill/>
          <a:ln>
            <a:noFill/>
          </a:ln>
        </p:spPr>
      </p:pic>
      <p:pic>
        <p:nvPicPr>
          <p:cNvPr id="318" name="Google Shape;318;p43"/>
          <p:cNvPicPr preferRelativeResize="0"/>
          <p:nvPr/>
        </p:nvPicPr>
        <p:blipFill>
          <a:blip r:embed="rId4">
            <a:alphaModFix/>
          </a:blip>
          <a:stretch>
            <a:fillRect/>
          </a:stretch>
        </p:blipFill>
        <p:spPr>
          <a:xfrm>
            <a:off x="229225" y="2813725"/>
            <a:ext cx="975250" cy="975250"/>
          </a:xfrm>
          <a:prstGeom prst="rect">
            <a:avLst/>
          </a:prstGeom>
          <a:noFill/>
          <a:ln>
            <a:noFill/>
          </a:ln>
        </p:spPr>
      </p:pic>
      <p:pic>
        <p:nvPicPr>
          <p:cNvPr id="319" name="Google Shape;319;p43"/>
          <p:cNvPicPr preferRelativeResize="0"/>
          <p:nvPr/>
        </p:nvPicPr>
        <p:blipFill>
          <a:blip r:embed="rId5">
            <a:alphaModFix/>
          </a:blip>
          <a:stretch>
            <a:fillRect/>
          </a:stretch>
        </p:blipFill>
        <p:spPr>
          <a:xfrm>
            <a:off x="229225" y="3957175"/>
            <a:ext cx="1050600" cy="1050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23"/>
        <p:cNvGrpSpPr/>
        <p:nvPr/>
      </p:nvGrpSpPr>
      <p:grpSpPr>
        <a:xfrm>
          <a:off x="0" y="0"/>
          <a:ext cx="0" cy="0"/>
          <a:chOff x="0" y="0"/>
          <a:chExt cx="0" cy="0"/>
        </a:xfrm>
      </p:grpSpPr>
      <p:sp>
        <p:nvSpPr>
          <p:cNvPr id="324" name="Google Shape;324;p44"/>
          <p:cNvSpPr/>
          <p:nvPr/>
        </p:nvSpPr>
        <p:spPr>
          <a:xfrm>
            <a:off x="622" y="0"/>
            <a:ext cx="9144000" cy="678180"/>
          </a:xfrm>
          <a:custGeom>
            <a:avLst/>
            <a:gdLst/>
            <a:ahLst/>
            <a:cxnLst/>
            <a:rect l="l" t="t" r="r" b="b"/>
            <a:pathLst>
              <a:path w="9144000" h="678180" extrusionOk="0">
                <a:moveTo>
                  <a:pt x="0" y="677938"/>
                </a:moveTo>
                <a:lnTo>
                  <a:pt x="9143377" y="677938"/>
                </a:lnTo>
                <a:lnTo>
                  <a:pt x="9143377" y="0"/>
                </a:lnTo>
                <a:lnTo>
                  <a:pt x="0" y="0"/>
                </a:lnTo>
                <a:lnTo>
                  <a:pt x="0" y="677938"/>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25" name="Google Shape;325;p44"/>
          <p:cNvSpPr txBox="1">
            <a:spLocks noGrp="1"/>
          </p:cNvSpPr>
          <p:nvPr>
            <p:ph type="title"/>
          </p:nvPr>
        </p:nvSpPr>
        <p:spPr>
          <a:xfrm>
            <a:off x="73025" y="206275"/>
            <a:ext cx="8904600" cy="391200"/>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
                <a:latin typeface="Palatino"/>
                <a:ea typeface="Palatino"/>
                <a:cs typeface="Palatino"/>
                <a:sym typeface="Palatino"/>
              </a:rPr>
              <a:t>Key Structural Housing Elements that Matter for Veteran</a:t>
            </a:r>
            <a:r>
              <a:rPr lang="en" sz="2400" i="0" u="none" strike="noStrike" cap="none">
                <a:solidFill>
                  <a:schemeClr val="lt1"/>
                </a:solidFill>
                <a:latin typeface="Palatino"/>
                <a:ea typeface="Palatino"/>
                <a:cs typeface="Palatino"/>
                <a:sym typeface="Palatino"/>
              </a:rPr>
              <a:t>s</a:t>
            </a:r>
            <a:endParaRPr>
              <a:latin typeface="Palatino"/>
              <a:ea typeface="Palatino"/>
              <a:cs typeface="Palatino"/>
              <a:sym typeface="Palatino"/>
            </a:endParaRPr>
          </a:p>
        </p:txBody>
      </p:sp>
      <p:sp>
        <p:nvSpPr>
          <p:cNvPr id="326" name="Google Shape;326;p44"/>
          <p:cNvSpPr/>
          <p:nvPr/>
        </p:nvSpPr>
        <p:spPr>
          <a:xfrm>
            <a:off x="0" y="677938"/>
            <a:ext cx="9135745" cy="4465955"/>
          </a:xfrm>
          <a:custGeom>
            <a:avLst/>
            <a:gdLst/>
            <a:ahLst/>
            <a:cxnLst/>
            <a:rect l="l" t="t" r="r" b="b"/>
            <a:pathLst>
              <a:path w="9135745" h="4465955" extrusionOk="0">
                <a:moveTo>
                  <a:pt x="0" y="4465561"/>
                </a:moveTo>
                <a:lnTo>
                  <a:pt x="9135122" y="4465561"/>
                </a:lnTo>
                <a:lnTo>
                  <a:pt x="9135122" y="0"/>
                </a:lnTo>
                <a:lnTo>
                  <a:pt x="0" y="0"/>
                </a:lnTo>
                <a:lnTo>
                  <a:pt x="0" y="4465561"/>
                </a:lnTo>
                <a:close/>
              </a:path>
            </a:pathLst>
          </a:custGeom>
          <a:solidFill>
            <a:srgbClr val="FAFBFC"/>
          </a:solid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Font typeface="Arial"/>
              <a:buNone/>
            </a:pPr>
            <a:endParaRPr sz="1800"/>
          </a:p>
        </p:txBody>
      </p:sp>
      <p:sp>
        <p:nvSpPr>
          <p:cNvPr id="327" name="Google Shape;327;p44"/>
          <p:cNvSpPr txBox="1"/>
          <p:nvPr/>
        </p:nvSpPr>
        <p:spPr>
          <a:xfrm>
            <a:off x="105325" y="717475"/>
            <a:ext cx="8904600" cy="2894700"/>
          </a:xfrm>
          <a:prstGeom prst="rect">
            <a:avLst/>
          </a:prstGeom>
          <a:noFill/>
          <a:ln>
            <a:noFill/>
          </a:ln>
        </p:spPr>
        <p:txBody>
          <a:bodyPr spcFirstLastPara="1" wrap="square" lIns="0" tIns="151125" rIns="0" bIns="0" anchor="t" anchorCtr="0">
            <a:noAutofit/>
          </a:bodyPr>
          <a:lstStyle/>
          <a:p>
            <a:pPr marL="12700" marR="0" lvl="0" indent="0" algn="l" rtl="0">
              <a:lnSpc>
                <a:spcPct val="100000"/>
              </a:lnSpc>
              <a:spcBef>
                <a:spcPts val="0"/>
              </a:spcBef>
              <a:spcAft>
                <a:spcPts val="0"/>
              </a:spcAft>
              <a:buNone/>
            </a:pPr>
            <a:r>
              <a:rPr lang="en" sz="2400" b="1">
                <a:solidFill>
                  <a:srgbClr val="020303"/>
                </a:solidFill>
                <a:latin typeface="Century Gothic"/>
                <a:ea typeface="Century Gothic"/>
                <a:cs typeface="Century Gothic"/>
                <a:sym typeface="Century Gothic"/>
              </a:rPr>
              <a:t>Simplicity, Normalcy</a:t>
            </a:r>
            <a:endParaRPr sz="1200">
              <a:latin typeface="Century Gothic"/>
              <a:ea typeface="Century Gothic"/>
              <a:cs typeface="Century Gothic"/>
              <a:sym typeface="Century Gothic"/>
            </a:endParaRPr>
          </a:p>
          <a:p>
            <a:pPr marL="1331595" marR="5080" lvl="0" indent="0" rtl="0">
              <a:lnSpc>
                <a:spcPct val="100000"/>
              </a:lnSpc>
              <a:spcBef>
                <a:spcPts val="640"/>
              </a:spcBef>
              <a:spcAft>
                <a:spcPts val="0"/>
              </a:spcAft>
              <a:buNone/>
            </a:pPr>
            <a:r>
              <a:rPr lang="en">
                <a:latin typeface="Century Gothic"/>
                <a:ea typeface="Century Gothic"/>
                <a:cs typeface="Century Gothic"/>
                <a:sym typeface="Century Gothic"/>
              </a:rPr>
              <a:t>No one is looking for an ornate home. They all want </a:t>
            </a:r>
            <a:r>
              <a:rPr lang="en" b="1">
                <a:latin typeface="Century Gothic"/>
                <a:ea typeface="Century Gothic"/>
                <a:cs typeface="Century Gothic"/>
                <a:sym typeface="Century Gothic"/>
              </a:rPr>
              <a:t>normal things</a:t>
            </a:r>
            <a:r>
              <a:rPr lang="en">
                <a:latin typeface="Century Gothic"/>
                <a:ea typeface="Century Gothic"/>
                <a:cs typeface="Century Gothic"/>
                <a:sym typeface="Century Gothic"/>
              </a:rPr>
              <a:t> that make their  home livable. </a:t>
            </a:r>
            <a:endParaRPr>
              <a:latin typeface="Century Gothic"/>
              <a:ea typeface="Century Gothic"/>
              <a:cs typeface="Century Gothic"/>
              <a:sym typeface="Century Gothic"/>
            </a:endParaRPr>
          </a:p>
          <a:p>
            <a:pPr marL="1331595" marR="5080" lvl="0" indent="0" rtl="0">
              <a:lnSpc>
                <a:spcPct val="100000"/>
              </a:lnSpc>
              <a:spcBef>
                <a:spcPts val="640"/>
              </a:spcBef>
              <a:spcAft>
                <a:spcPts val="0"/>
              </a:spcAft>
              <a:buNone/>
            </a:pPr>
            <a:endParaRPr sz="1400">
              <a:latin typeface="Century Gothic"/>
              <a:ea typeface="Century Gothic"/>
              <a:cs typeface="Century Gothic"/>
              <a:sym typeface="Century Gothic"/>
            </a:endParaRPr>
          </a:p>
          <a:p>
            <a:pPr marL="1371600" marR="0" lvl="0" indent="0" algn="l" rtl="0">
              <a:lnSpc>
                <a:spcPct val="100000"/>
              </a:lnSpc>
              <a:spcBef>
                <a:spcPts val="1110"/>
              </a:spcBef>
              <a:spcAft>
                <a:spcPts val="0"/>
              </a:spcAft>
              <a:buNone/>
            </a:pPr>
            <a:endParaRPr sz="1400">
              <a:latin typeface="Century Gothic"/>
              <a:ea typeface="Century Gothic"/>
              <a:cs typeface="Century Gothic"/>
              <a:sym typeface="Century Gothic"/>
            </a:endParaRPr>
          </a:p>
        </p:txBody>
      </p:sp>
      <p:pic>
        <p:nvPicPr>
          <p:cNvPr id="328" name="Google Shape;328;p44"/>
          <p:cNvPicPr preferRelativeResize="0"/>
          <p:nvPr/>
        </p:nvPicPr>
        <p:blipFill>
          <a:blip r:embed="rId3">
            <a:alphaModFix/>
          </a:blip>
          <a:stretch>
            <a:fillRect/>
          </a:stretch>
        </p:blipFill>
        <p:spPr>
          <a:xfrm>
            <a:off x="236125" y="1311525"/>
            <a:ext cx="960249" cy="960249"/>
          </a:xfrm>
          <a:prstGeom prst="rect">
            <a:avLst/>
          </a:prstGeom>
          <a:noFill/>
          <a:ln>
            <a:noFill/>
          </a:ln>
        </p:spPr>
      </p:pic>
      <p:pic>
        <p:nvPicPr>
          <p:cNvPr id="329" name="Google Shape;329;p44"/>
          <p:cNvPicPr preferRelativeResize="0"/>
          <p:nvPr/>
        </p:nvPicPr>
        <p:blipFill rotWithShape="1">
          <a:blip r:embed="rId4">
            <a:alphaModFix/>
          </a:blip>
          <a:srcRect t="7228" b="6311"/>
          <a:stretch/>
        </p:blipFill>
        <p:spPr>
          <a:xfrm>
            <a:off x="5275700" y="1888362"/>
            <a:ext cx="1687630" cy="1945375"/>
          </a:xfrm>
          <a:prstGeom prst="rect">
            <a:avLst/>
          </a:prstGeom>
          <a:noFill/>
          <a:ln>
            <a:noFill/>
          </a:ln>
        </p:spPr>
      </p:pic>
      <p:pic>
        <p:nvPicPr>
          <p:cNvPr id="330" name="Google Shape;330;p44"/>
          <p:cNvPicPr preferRelativeResize="0"/>
          <p:nvPr/>
        </p:nvPicPr>
        <p:blipFill rotWithShape="1">
          <a:blip r:embed="rId5">
            <a:alphaModFix/>
          </a:blip>
          <a:srcRect l="18887" t="17424" r="10586" b="8363"/>
          <a:stretch/>
        </p:blipFill>
        <p:spPr>
          <a:xfrm rot="-5400000">
            <a:off x="2056599" y="1496376"/>
            <a:ext cx="1945375" cy="2729324"/>
          </a:xfrm>
          <a:prstGeom prst="rect">
            <a:avLst/>
          </a:prstGeom>
          <a:noFill/>
          <a:ln>
            <a:noFill/>
          </a:ln>
        </p:spPr>
      </p:pic>
      <p:sp>
        <p:nvSpPr>
          <p:cNvPr id="331" name="Google Shape;331;p44"/>
          <p:cNvSpPr txBox="1"/>
          <p:nvPr/>
        </p:nvSpPr>
        <p:spPr>
          <a:xfrm>
            <a:off x="1358750" y="3906975"/>
            <a:ext cx="7618800" cy="678300"/>
          </a:xfrm>
          <a:prstGeom prst="rect">
            <a:avLst/>
          </a:prstGeom>
          <a:noFill/>
          <a:ln>
            <a:noFill/>
          </a:ln>
        </p:spPr>
        <p:txBody>
          <a:bodyPr spcFirstLastPara="1" wrap="square" lIns="91425" tIns="91425" rIns="91425" bIns="91425" anchor="t" anchorCtr="0">
            <a:noAutofit/>
          </a:bodyPr>
          <a:lstStyle/>
          <a:p>
            <a:pPr marL="0" marR="5080" lvl="0" indent="0" rtl="0">
              <a:spcBef>
                <a:spcPts val="64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Simplicity of design could lend itself to veterans eventually building the structures themselves. This would increase </a:t>
            </a:r>
            <a:r>
              <a:rPr lang="en" b="1">
                <a:solidFill>
                  <a:schemeClr val="dk1"/>
                </a:solidFill>
                <a:latin typeface="Century Gothic"/>
                <a:ea typeface="Century Gothic"/>
                <a:cs typeface="Century Gothic"/>
                <a:sym typeface="Century Gothic"/>
              </a:rPr>
              <a:t>purposefulness</a:t>
            </a:r>
            <a:r>
              <a:rPr lang="en">
                <a:solidFill>
                  <a:schemeClr val="dk1"/>
                </a:solidFill>
                <a:latin typeface="Century Gothic"/>
                <a:ea typeface="Century Gothic"/>
                <a:cs typeface="Century Gothic"/>
                <a:sym typeface="Century Gothic"/>
              </a:rPr>
              <a:t> while satisfying the stated need for normalcy we heard from veteran, and make the units easier to construct and replicate.</a:t>
            </a:r>
            <a:endParaRPr/>
          </a:p>
        </p:txBody>
      </p:sp>
      <p:pic>
        <p:nvPicPr>
          <p:cNvPr id="332" name="Google Shape;332;p44"/>
          <p:cNvPicPr preferRelativeResize="0"/>
          <p:nvPr/>
        </p:nvPicPr>
        <p:blipFill>
          <a:blip r:embed="rId6">
            <a:alphaModFix/>
          </a:blip>
          <a:stretch>
            <a:fillRect/>
          </a:stretch>
        </p:blipFill>
        <p:spPr>
          <a:xfrm>
            <a:off x="154575" y="3906963"/>
            <a:ext cx="1041800" cy="1041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36"/>
        <p:cNvGrpSpPr/>
        <p:nvPr/>
      </p:nvGrpSpPr>
      <p:grpSpPr>
        <a:xfrm>
          <a:off x="0" y="0"/>
          <a:ext cx="0" cy="0"/>
          <a:chOff x="0" y="0"/>
          <a:chExt cx="0" cy="0"/>
        </a:xfrm>
      </p:grpSpPr>
      <p:sp>
        <p:nvSpPr>
          <p:cNvPr id="337" name="Google Shape;337;p45"/>
          <p:cNvSpPr/>
          <p:nvPr/>
        </p:nvSpPr>
        <p:spPr>
          <a:xfrm>
            <a:off x="622" y="0"/>
            <a:ext cx="9144000" cy="678180"/>
          </a:xfrm>
          <a:custGeom>
            <a:avLst/>
            <a:gdLst/>
            <a:ahLst/>
            <a:cxnLst/>
            <a:rect l="l" t="t" r="r" b="b"/>
            <a:pathLst>
              <a:path w="9144000" h="678180" extrusionOk="0">
                <a:moveTo>
                  <a:pt x="0" y="677938"/>
                </a:moveTo>
                <a:lnTo>
                  <a:pt x="9143377" y="677938"/>
                </a:lnTo>
                <a:lnTo>
                  <a:pt x="9143377" y="0"/>
                </a:lnTo>
                <a:lnTo>
                  <a:pt x="0" y="0"/>
                </a:lnTo>
                <a:lnTo>
                  <a:pt x="0" y="677938"/>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38" name="Google Shape;338;p45"/>
          <p:cNvSpPr txBox="1">
            <a:spLocks noGrp="1"/>
          </p:cNvSpPr>
          <p:nvPr>
            <p:ph type="title"/>
          </p:nvPr>
        </p:nvSpPr>
        <p:spPr>
          <a:xfrm>
            <a:off x="73025" y="206275"/>
            <a:ext cx="8904600" cy="391200"/>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
                <a:latin typeface="Palatino"/>
                <a:ea typeface="Palatino"/>
                <a:cs typeface="Palatino"/>
                <a:sym typeface="Palatino"/>
              </a:rPr>
              <a:t>Key Structural Housing Elements that Matter for Veteran</a:t>
            </a:r>
            <a:r>
              <a:rPr lang="en" sz="2400" i="0" u="none" strike="noStrike" cap="none">
                <a:solidFill>
                  <a:schemeClr val="lt1"/>
                </a:solidFill>
                <a:latin typeface="Palatino"/>
                <a:ea typeface="Palatino"/>
                <a:cs typeface="Palatino"/>
                <a:sym typeface="Palatino"/>
              </a:rPr>
              <a:t>s</a:t>
            </a:r>
            <a:endParaRPr>
              <a:latin typeface="Palatino"/>
              <a:ea typeface="Palatino"/>
              <a:cs typeface="Palatino"/>
              <a:sym typeface="Palatino"/>
            </a:endParaRPr>
          </a:p>
        </p:txBody>
      </p:sp>
      <p:sp>
        <p:nvSpPr>
          <p:cNvPr id="339" name="Google Shape;339;p45"/>
          <p:cNvSpPr/>
          <p:nvPr/>
        </p:nvSpPr>
        <p:spPr>
          <a:xfrm>
            <a:off x="0" y="677938"/>
            <a:ext cx="9135745" cy="4465955"/>
          </a:xfrm>
          <a:custGeom>
            <a:avLst/>
            <a:gdLst/>
            <a:ahLst/>
            <a:cxnLst/>
            <a:rect l="l" t="t" r="r" b="b"/>
            <a:pathLst>
              <a:path w="9135745" h="4465955" extrusionOk="0">
                <a:moveTo>
                  <a:pt x="0" y="4465561"/>
                </a:moveTo>
                <a:lnTo>
                  <a:pt x="9135122" y="4465561"/>
                </a:lnTo>
                <a:lnTo>
                  <a:pt x="9135122" y="0"/>
                </a:lnTo>
                <a:lnTo>
                  <a:pt x="0" y="0"/>
                </a:lnTo>
                <a:lnTo>
                  <a:pt x="0" y="4465561"/>
                </a:lnTo>
                <a:close/>
              </a:path>
            </a:pathLst>
          </a:custGeom>
          <a:solidFill>
            <a:srgbClr val="FAFBF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40" name="Google Shape;340;p45"/>
          <p:cNvSpPr txBox="1"/>
          <p:nvPr/>
        </p:nvSpPr>
        <p:spPr>
          <a:xfrm>
            <a:off x="105325" y="565075"/>
            <a:ext cx="8904600" cy="2894700"/>
          </a:xfrm>
          <a:prstGeom prst="rect">
            <a:avLst/>
          </a:prstGeom>
          <a:noFill/>
          <a:ln>
            <a:noFill/>
          </a:ln>
        </p:spPr>
        <p:txBody>
          <a:bodyPr spcFirstLastPara="1" wrap="square" lIns="0" tIns="151125" rIns="0" bIns="0" anchor="t" anchorCtr="0">
            <a:noAutofit/>
          </a:bodyPr>
          <a:lstStyle/>
          <a:p>
            <a:pPr marL="0" marR="0" lvl="0" indent="0" algn="l" rtl="0">
              <a:lnSpc>
                <a:spcPct val="100000"/>
              </a:lnSpc>
              <a:spcBef>
                <a:spcPts val="1110"/>
              </a:spcBef>
              <a:spcAft>
                <a:spcPts val="0"/>
              </a:spcAft>
              <a:buNone/>
            </a:pPr>
            <a:r>
              <a:rPr lang="en" sz="2400" b="1">
                <a:solidFill>
                  <a:srgbClr val="020303"/>
                </a:solidFill>
                <a:latin typeface="Century Gothic"/>
                <a:ea typeface="Century Gothic"/>
                <a:cs typeface="Century Gothic"/>
                <a:sym typeface="Century Gothic"/>
              </a:rPr>
              <a:t>Safety &amp; Security</a:t>
            </a:r>
            <a:endParaRPr sz="2400" b="1">
              <a:solidFill>
                <a:srgbClr val="020303"/>
              </a:solidFill>
              <a:latin typeface="Century Gothic"/>
              <a:ea typeface="Century Gothic"/>
              <a:cs typeface="Century Gothic"/>
              <a:sym typeface="Century Gothic"/>
            </a:endParaRPr>
          </a:p>
          <a:p>
            <a:pPr marL="1371600" marR="0" lvl="0" indent="0" algn="l" rtl="0">
              <a:lnSpc>
                <a:spcPct val="100000"/>
              </a:lnSpc>
              <a:spcBef>
                <a:spcPts val="1110"/>
              </a:spcBef>
              <a:spcAft>
                <a:spcPts val="0"/>
              </a:spcAft>
              <a:buNone/>
            </a:pPr>
            <a:r>
              <a:rPr lang="en" sz="1800">
                <a:latin typeface="Century Gothic"/>
                <a:ea typeface="Century Gothic"/>
                <a:cs typeface="Century Gothic"/>
                <a:sym typeface="Century Gothic"/>
              </a:rPr>
              <a:t>The first words we heard from every single participant in our research was </a:t>
            </a:r>
            <a:r>
              <a:rPr lang="en" sz="1800" b="1">
                <a:latin typeface="Century Gothic"/>
                <a:ea typeface="Century Gothic"/>
                <a:cs typeface="Century Gothic"/>
                <a:sym typeface="Century Gothic"/>
              </a:rPr>
              <a:t>“safe” </a:t>
            </a:r>
            <a:r>
              <a:rPr lang="en" sz="1800">
                <a:latin typeface="Century Gothic"/>
                <a:ea typeface="Century Gothic"/>
                <a:cs typeface="Century Gothic"/>
                <a:sym typeface="Century Gothic"/>
              </a:rPr>
              <a:t>or</a:t>
            </a:r>
            <a:r>
              <a:rPr lang="en" sz="1800" b="1">
                <a:latin typeface="Century Gothic"/>
                <a:ea typeface="Century Gothic"/>
                <a:cs typeface="Century Gothic"/>
                <a:sym typeface="Century Gothic"/>
              </a:rPr>
              <a:t> “secure.”</a:t>
            </a:r>
            <a:r>
              <a:rPr lang="en" sz="1800">
                <a:latin typeface="Century Gothic"/>
                <a:ea typeface="Century Gothic"/>
                <a:cs typeface="Century Gothic"/>
                <a:sym typeface="Century Gothic"/>
              </a:rPr>
              <a:t> These units need to have the physical trappings and community elements required for safety. </a:t>
            </a:r>
            <a:r>
              <a:rPr lang="en" sz="1800">
                <a:solidFill>
                  <a:schemeClr val="dk1"/>
                </a:solidFill>
                <a:latin typeface="Century Gothic"/>
                <a:ea typeface="Century Gothic"/>
                <a:cs typeface="Century Gothic"/>
                <a:sym typeface="Century Gothic"/>
              </a:rPr>
              <a:t>Clear sightlines from front to back and side to side are important.</a:t>
            </a:r>
            <a:endParaRPr sz="1800">
              <a:latin typeface="Century Gothic"/>
              <a:ea typeface="Century Gothic"/>
              <a:cs typeface="Century Gothic"/>
              <a:sym typeface="Century Gothic"/>
            </a:endParaRPr>
          </a:p>
          <a:p>
            <a:pPr marL="0" marR="0" lvl="0" indent="0" algn="l" rtl="0">
              <a:lnSpc>
                <a:spcPct val="100000"/>
              </a:lnSpc>
              <a:spcBef>
                <a:spcPts val="1110"/>
              </a:spcBef>
              <a:spcAft>
                <a:spcPts val="0"/>
              </a:spcAft>
              <a:buNone/>
            </a:pPr>
            <a:endParaRPr>
              <a:latin typeface="Century Gothic"/>
              <a:ea typeface="Century Gothic"/>
              <a:cs typeface="Century Gothic"/>
              <a:sym typeface="Century Gothic"/>
            </a:endParaRPr>
          </a:p>
          <a:p>
            <a:pPr marL="1371600" marR="0" lvl="0" indent="0" algn="l" rtl="0">
              <a:lnSpc>
                <a:spcPct val="100000"/>
              </a:lnSpc>
              <a:spcBef>
                <a:spcPts val="1110"/>
              </a:spcBef>
              <a:spcAft>
                <a:spcPts val="0"/>
              </a:spcAft>
              <a:buNone/>
            </a:pPr>
            <a:r>
              <a:rPr lang="en" sz="1800">
                <a:latin typeface="Century Gothic"/>
                <a:ea typeface="Century Gothic"/>
                <a:cs typeface="Century Gothic"/>
                <a:sym typeface="Century Gothic"/>
              </a:rPr>
              <a:t>The individual units should have</a:t>
            </a:r>
            <a:r>
              <a:rPr lang="en" sz="1800" b="1">
                <a:latin typeface="Century Gothic"/>
                <a:ea typeface="Century Gothic"/>
                <a:cs typeface="Century Gothic"/>
                <a:sym typeface="Century Gothic"/>
              </a:rPr>
              <a:t> good locks on windows and doors, screen doors, and peepholes.</a:t>
            </a:r>
            <a:r>
              <a:rPr lang="en"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marL="1371600" marR="0" lvl="0" indent="0" algn="l" rtl="0">
              <a:lnSpc>
                <a:spcPct val="100000"/>
              </a:lnSpc>
              <a:spcBef>
                <a:spcPts val="1110"/>
              </a:spcBef>
              <a:spcAft>
                <a:spcPts val="0"/>
              </a:spcAft>
              <a:buNone/>
            </a:pPr>
            <a:endParaRPr>
              <a:latin typeface="Century Gothic"/>
              <a:ea typeface="Century Gothic"/>
              <a:cs typeface="Century Gothic"/>
              <a:sym typeface="Century Gothic"/>
            </a:endParaRPr>
          </a:p>
          <a:p>
            <a:pPr marL="1371600" marR="0" lvl="0" indent="0" algn="l" rtl="0">
              <a:lnSpc>
                <a:spcPct val="100000"/>
              </a:lnSpc>
              <a:spcBef>
                <a:spcPts val="1110"/>
              </a:spcBef>
              <a:spcAft>
                <a:spcPts val="0"/>
              </a:spcAft>
              <a:buNone/>
            </a:pPr>
            <a:r>
              <a:rPr lang="en" sz="1800">
                <a:latin typeface="Century Gothic"/>
                <a:ea typeface="Century Gothic"/>
                <a:cs typeface="Century Gothic"/>
                <a:sym typeface="Century Gothic"/>
              </a:rPr>
              <a:t>The </a:t>
            </a:r>
            <a:r>
              <a:rPr lang="en" sz="1800" b="1">
                <a:latin typeface="Century Gothic"/>
                <a:ea typeface="Century Gothic"/>
                <a:cs typeface="Century Gothic"/>
                <a:sym typeface="Century Gothic"/>
              </a:rPr>
              <a:t>community should have security measures</a:t>
            </a:r>
            <a:r>
              <a:rPr lang="en" sz="1800">
                <a:latin typeface="Century Gothic"/>
                <a:ea typeface="Century Gothic"/>
                <a:cs typeface="Century Gothic"/>
                <a:sym typeface="Century Gothic"/>
              </a:rPr>
              <a:t> built into it such as community watch, a gate, or patrols. </a:t>
            </a:r>
            <a:endParaRPr sz="1800">
              <a:latin typeface="Century Gothic"/>
              <a:ea typeface="Century Gothic"/>
              <a:cs typeface="Century Gothic"/>
              <a:sym typeface="Century Gothic"/>
            </a:endParaRPr>
          </a:p>
        </p:txBody>
      </p:sp>
      <p:pic>
        <p:nvPicPr>
          <p:cNvPr id="341" name="Google Shape;341;p45"/>
          <p:cNvPicPr preferRelativeResize="0"/>
          <p:nvPr/>
        </p:nvPicPr>
        <p:blipFill rotWithShape="1">
          <a:blip r:embed="rId3">
            <a:alphaModFix/>
          </a:blip>
          <a:srcRect/>
          <a:stretch/>
        </p:blipFill>
        <p:spPr>
          <a:xfrm>
            <a:off x="181525" y="1324437"/>
            <a:ext cx="1098000" cy="1098000"/>
          </a:xfrm>
          <a:prstGeom prst="rect">
            <a:avLst/>
          </a:prstGeom>
          <a:noFill/>
          <a:ln>
            <a:noFill/>
          </a:ln>
        </p:spPr>
      </p:pic>
      <p:pic>
        <p:nvPicPr>
          <p:cNvPr id="342" name="Google Shape;342;p45"/>
          <p:cNvPicPr preferRelativeResize="0"/>
          <p:nvPr/>
        </p:nvPicPr>
        <p:blipFill>
          <a:blip r:embed="rId4">
            <a:alphaModFix/>
          </a:blip>
          <a:stretch>
            <a:fillRect/>
          </a:stretch>
        </p:blipFill>
        <p:spPr>
          <a:xfrm>
            <a:off x="256625" y="2681725"/>
            <a:ext cx="961025" cy="961025"/>
          </a:xfrm>
          <a:prstGeom prst="rect">
            <a:avLst/>
          </a:prstGeom>
          <a:noFill/>
          <a:ln>
            <a:noFill/>
          </a:ln>
        </p:spPr>
      </p:pic>
      <p:pic>
        <p:nvPicPr>
          <p:cNvPr id="343" name="Google Shape;343;p45"/>
          <p:cNvPicPr preferRelativeResize="0"/>
          <p:nvPr/>
        </p:nvPicPr>
        <p:blipFill>
          <a:blip r:embed="rId5">
            <a:alphaModFix/>
          </a:blip>
          <a:stretch>
            <a:fillRect/>
          </a:stretch>
        </p:blipFill>
        <p:spPr>
          <a:xfrm>
            <a:off x="250008" y="3902050"/>
            <a:ext cx="961025" cy="961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sp>
        <p:nvSpPr>
          <p:cNvPr id="348" name="Google Shape;348;p46"/>
          <p:cNvSpPr/>
          <p:nvPr/>
        </p:nvSpPr>
        <p:spPr>
          <a:xfrm>
            <a:off x="622" y="0"/>
            <a:ext cx="9144000" cy="678180"/>
          </a:xfrm>
          <a:custGeom>
            <a:avLst/>
            <a:gdLst/>
            <a:ahLst/>
            <a:cxnLst/>
            <a:rect l="l" t="t" r="r" b="b"/>
            <a:pathLst>
              <a:path w="9144000" h="678180" extrusionOk="0">
                <a:moveTo>
                  <a:pt x="0" y="677938"/>
                </a:moveTo>
                <a:lnTo>
                  <a:pt x="9143377" y="677938"/>
                </a:lnTo>
                <a:lnTo>
                  <a:pt x="9143377" y="0"/>
                </a:lnTo>
                <a:lnTo>
                  <a:pt x="0" y="0"/>
                </a:lnTo>
                <a:lnTo>
                  <a:pt x="0" y="677938"/>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49" name="Google Shape;349;p46"/>
          <p:cNvSpPr txBox="1">
            <a:spLocks noGrp="1"/>
          </p:cNvSpPr>
          <p:nvPr>
            <p:ph type="title"/>
          </p:nvPr>
        </p:nvSpPr>
        <p:spPr>
          <a:xfrm>
            <a:off x="73025" y="206275"/>
            <a:ext cx="8904600" cy="391200"/>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
                <a:latin typeface="Palatino"/>
                <a:ea typeface="Palatino"/>
                <a:cs typeface="Palatino"/>
                <a:sym typeface="Palatino"/>
              </a:rPr>
              <a:t>Key Structural Housing Elements that Matter for Veteran</a:t>
            </a:r>
            <a:r>
              <a:rPr lang="en" sz="2400" i="0" u="none" strike="noStrike" cap="none">
                <a:solidFill>
                  <a:schemeClr val="lt1"/>
                </a:solidFill>
                <a:latin typeface="Palatino"/>
                <a:ea typeface="Palatino"/>
                <a:cs typeface="Palatino"/>
                <a:sym typeface="Palatino"/>
              </a:rPr>
              <a:t>s</a:t>
            </a:r>
            <a:endParaRPr>
              <a:latin typeface="Palatino"/>
              <a:ea typeface="Palatino"/>
              <a:cs typeface="Palatino"/>
              <a:sym typeface="Palatino"/>
            </a:endParaRPr>
          </a:p>
        </p:txBody>
      </p:sp>
      <p:sp>
        <p:nvSpPr>
          <p:cNvPr id="350" name="Google Shape;350;p46"/>
          <p:cNvSpPr txBox="1"/>
          <p:nvPr/>
        </p:nvSpPr>
        <p:spPr>
          <a:xfrm>
            <a:off x="106276" y="756250"/>
            <a:ext cx="2797200" cy="3912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2400" b="1">
                <a:solidFill>
                  <a:srgbClr val="020303"/>
                </a:solidFill>
                <a:latin typeface="Century Gothic"/>
                <a:ea typeface="Century Gothic"/>
                <a:cs typeface="Century Gothic"/>
                <a:sym typeface="Century Gothic"/>
              </a:rPr>
              <a:t>Storage</a:t>
            </a:r>
            <a:endParaRPr sz="2400">
              <a:latin typeface="Century Gothic"/>
              <a:ea typeface="Century Gothic"/>
              <a:cs typeface="Century Gothic"/>
              <a:sym typeface="Century Gothic"/>
            </a:endParaRPr>
          </a:p>
        </p:txBody>
      </p:sp>
      <p:sp>
        <p:nvSpPr>
          <p:cNvPr id="351" name="Google Shape;351;p46"/>
          <p:cNvSpPr txBox="1"/>
          <p:nvPr/>
        </p:nvSpPr>
        <p:spPr>
          <a:xfrm>
            <a:off x="1546981" y="1397877"/>
            <a:ext cx="6966000" cy="878700"/>
          </a:xfrm>
          <a:prstGeom prst="rect">
            <a:avLst/>
          </a:prstGeom>
          <a:noFill/>
          <a:ln>
            <a:noFill/>
          </a:ln>
        </p:spPr>
        <p:txBody>
          <a:bodyPr spcFirstLastPara="1" wrap="square" lIns="0" tIns="12700" rIns="0" bIns="0" anchor="t" anchorCtr="0">
            <a:noAutofit/>
          </a:bodyPr>
          <a:lstStyle/>
          <a:p>
            <a:pPr marL="12700" marR="5080" lvl="0" indent="0" algn="l" rtl="0">
              <a:lnSpc>
                <a:spcPct val="100000"/>
              </a:lnSpc>
              <a:spcBef>
                <a:spcPts val="0"/>
              </a:spcBef>
              <a:spcAft>
                <a:spcPts val="0"/>
              </a:spcAft>
              <a:buNone/>
            </a:pPr>
            <a:r>
              <a:rPr lang="en" sz="1800">
                <a:latin typeface="Century Gothic"/>
                <a:ea typeface="Century Gothic"/>
                <a:cs typeface="Century Gothic"/>
                <a:sym typeface="Century Gothic"/>
              </a:rPr>
              <a:t>The ability to put everything in its place, to </a:t>
            </a:r>
            <a:r>
              <a:rPr lang="en" sz="1800" b="1">
                <a:latin typeface="Century Gothic"/>
                <a:ea typeface="Century Gothic"/>
                <a:cs typeface="Century Gothic"/>
                <a:sym typeface="Century Gothic"/>
              </a:rPr>
              <a:t>make it your own</a:t>
            </a:r>
            <a:r>
              <a:rPr lang="en" sz="1800">
                <a:latin typeface="Century Gothic"/>
                <a:ea typeface="Century Gothic"/>
                <a:cs typeface="Century Gothic"/>
                <a:sym typeface="Century Gothic"/>
              </a:rPr>
              <a:t> makes a home a personalized reflection of who they are. </a:t>
            </a:r>
            <a:endParaRPr sz="1800">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r>
              <a:rPr lang="en" sz="1800">
                <a:latin typeface="Century Gothic"/>
                <a:ea typeface="Century Gothic"/>
                <a:cs typeface="Century Gothic"/>
                <a:sym typeface="Century Gothic"/>
              </a:rPr>
              <a:t>Many are used to a </a:t>
            </a:r>
            <a:r>
              <a:rPr lang="en" sz="1800" b="1">
                <a:latin typeface="Century Gothic"/>
                <a:ea typeface="Century Gothic"/>
                <a:cs typeface="Century Gothic"/>
                <a:sym typeface="Century Gothic"/>
              </a:rPr>
              <a:t>tidy existence in the military</a:t>
            </a:r>
            <a:r>
              <a:rPr lang="en"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r>
              <a:rPr lang="en" sz="1800">
                <a:latin typeface="Century Gothic"/>
                <a:ea typeface="Century Gothic"/>
                <a:cs typeface="Century Gothic"/>
                <a:sym typeface="Century Gothic"/>
              </a:rPr>
              <a:t>Homelessness destroys that. A tidy space that you can call your own, starts the </a:t>
            </a:r>
            <a:r>
              <a:rPr lang="en" sz="1800" b="1">
                <a:latin typeface="Century Gothic"/>
                <a:ea typeface="Century Gothic"/>
                <a:cs typeface="Century Gothic"/>
                <a:sym typeface="Century Gothic"/>
              </a:rPr>
              <a:t>re-building of pride</a:t>
            </a:r>
            <a:r>
              <a:rPr lang="en" sz="1800">
                <a:latin typeface="Century Gothic"/>
                <a:ea typeface="Century Gothic"/>
                <a:cs typeface="Century Gothic"/>
                <a:sym typeface="Century Gothic"/>
              </a:rPr>
              <a:t>. </a:t>
            </a:r>
            <a:r>
              <a:rPr lang="en" sz="1800">
                <a:solidFill>
                  <a:srgbClr val="FF0000"/>
                </a:solidFill>
                <a:latin typeface="Century Gothic"/>
                <a:ea typeface="Century Gothic"/>
                <a:cs typeface="Century Gothic"/>
                <a:sym typeface="Century Gothic"/>
              </a:rPr>
              <a:t> </a:t>
            </a:r>
            <a:endParaRPr sz="1800">
              <a:solidFill>
                <a:srgbClr val="FF0000"/>
              </a:solidFill>
              <a:latin typeface="Century Gothic"/>
              <a:ea typeface="Century Gothic"/>
              <a:cs typeface="Century Gothic"/>
              <a:sym typeface="Century Gothic"/>
            </a:endParaRPr>
          </a:p>
        </p:txBody>
      </p:sp>
      <p:pic>
        <p:nvPicPr>
          <p:cNvPr id="352" name="Google Shape;352;p46"/>
          <p:cNvPicPr preferRelativeResize="0"/>
          <p:nvPr/>
        </p:nvPicPr>
        <p:blipFill>
          <a:blip r:embed="rId3">
            <a:alphaModFix/>
          </a:blip>
          <a:stretch>
            <a:fillRect/>
          </a:stretch>
        </p:blipFill>
        <p:spPr>
          <a:xfrm>
            <a:off x="73300" y="1225525"/>
            <a:ext cx="1098000" cy="1098000"/>
          </a:xfrm>
          <a:prstGeom prst="rect">
            <a:avLst/>
          </a:prstGeom>
          <a:noFill/>
          <a:ln>
            <a:noFill/>
          </a:ln>
        </p:spPr>
      </p:pic>
      <p:pic>
        <p:nvPicPr>
          <p:cNvPr id="353" name="Google Shape;353;p46"/>
          <p:cNvPicPr preferRelativeResize="0"/>
          <p:nvPr/>
        </p:nvPicPr>
        <p:blipFill>
          <a:blip r:embed="rId4">
            <a:alphaModFix/>
          </a:blip>
          <a:stretch>
            <a:fillRect/>
          </a:stretch>
        </p:blipFill>
        <p:spPr>
          <a:xfrm>
            <a:off x="106275" y="3852550"/>
            <a:ext cx="1098000" cy="1098000"/>
          </a:xfrm>
          <a:prstGeom prst="rect">
            <a:avLst/>
          </a:prstGeom>
          <a:noFill/>
          <a:ln>
            <a:noFill/>
          </a:ln>
        </p:spPr>
      </p:pic>
      <p:pic>
        <p:nvPicPr>
          <p:cNvPr id="354" name="Google Shape;354;p46"/>
          <p:cNvPicPr preferRelativeResize="0"/>
          <p:nvPr/>
        </p:nvPicPr>
        <p:blipFill>
          <a:blip r:embed="rId5">
            <a:alphaModFix/>
          </a:blip>
          <a:stretch>
            <a:fillRect/>
          </a:stretch>
        </p:blipFill>
        <p:spPr>
          <a:xfrm>
            <a:off x="73300" y="2571750"/>
            <a:ext cx="1098000" cy="109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59" name="Google Shape;359;p47"/>
          <p:cNvSpPr/>
          <p:nvPr/>
        </p:nvSpPr>
        <p:spPr>
          <a:xfrm>
            <a:off x="622" y="0"/>
            <a:ext cx="9144000" cy="678180"/>
          </a:xfrm>
          <a:custGeom>
            <a:avLst/>
            <a:gdLst/>
            <a:ahLst/>
            <a:cxnLst/>
            <a:rect l="l" t="t" r="r" b="b"/>
            <a:pathLst>
              <a:path w="9144000" h="678180" extrusionOk="0">
                <a:moveTo>
                  <a:pt x="0" y="677938"/>
                </a:moveTo>
                <a:lnTo>
                  <a:pt x="9143377" y="677938"/>
                </a:lnTo>
                <a:lnTo>
                  <a:pt x="9143377" y="0"/>
                </a:lnTo>
                <a:lnTo>
                  <a:pt x="0" y="0"/>
                </a:lnTo>
                <a:lnTo>
                  <a:pt x="0" y="677938"/>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60" name="Google Shape;360;p47"/>
          <p:cNvSpPr txBox="1">
            <a:spLocks noGrp="1"/>
          </p:cNvSpPr>
          <p:nvPr>
            <p:ph type="title"/>
          </p:nvPr>
        </p:nvSpPr>
        <p:spPr>
          <a:xfrm>
            <a:off x="73025" y="206275"/>
            <a:ext cx="8904600" cy="391200"/>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
                <a:latin typeface="Palatino"/>
                <a:ea typeface="Palatino"/>
                <a:cs typeface="Palatino"/>
                <a:sym typeface="Palatino"/>
              </a:rPr>
              <a:t>Details, Details, Details </a:t>
            </a:r>
            <a:endParaRPr>
              <a:latin typeface="Palatino"/>
              <a:ea typeface="Palatino"/>
              <a:cs typeface="Palatino"/>
              <a:sym typeface="Palatino"/>
            </a:endParaRPr>
          </a:p>
        </p:txBody>
      </p:sp>
      <p:sp>
        <p:nvSpPr>
          <p:cNvPr id="361" name="Google Shape;361;p47"/>
          <p:cNvSpPr/>
          <p:nvPr/>
        </p:nvSpPr>
        <p:spPr>
          <a:xfrm>
            <a:off x="0" y="677938"/>
            <a:ext cx="9135745" cy="4465955"/>
          </a:xfrm>
          <a:custGeom>
            <a:avLst/>
            <a:gdLst/>
            <a:ahLst/>
            <a:cxnLst/>
            <a:rect l="l" t="t" r="r" b="b"/>
            <a:pathLst>
              <a:path w="9135745" h="4465955" extrusionOk="0">
                <a:moveTo>
                  <a:pt x="0" y="4465561"/>
                </a:moveTo>
                <a:lnTo>
                  <a:pt x="9135122" y="4465561"/>
                </a:lnTo>
                <a:lnTo>
                  <a:pt x="9135122" y="0"/>
                </a:lnTo>
                <a:lnTo>
                  <a:pt x="0" y="0"/>
                </a:lnTo>
                <a:lnTo>
                  <a:pt x="0" y="4465561"/>
                </a:lnTo>
                <a:close/>
              </a:path>
            </a:pathLst>
          </a:custGeom>
          <a:solidFill>
            <a:srgbClr val="FAFBF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62" name="Google Shape;362;p47"/>
          <p:cNvSpPr txBox="1"/>
          <p:nvPr/>
        </p:nvSpPr>
        <p:spPr>
          <a:xfrm>
            <a:off x="105501" y="2326775"/>
            <a:ext cx="2797200" cy="3912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2400" b="1">
                <a:solidFill>
                  <a:srgbClr val="020303"/>
                </a:solidFill>
                <a:latin typeface="Century Gothic"/>
                <a:ea typeface="Century Gothic"/>
                <a:cs typeface="Century Gothic"/>
                <a:sym typeface="Century Gothic"/>
              </a:rPr>
              <a:t>Creature Comforts</a:t>
            </a:r>
            <a:endParaRPr sz="2400">
              <a:latin typeface="Century Gothic"/>
              <a:ea typeface="Century Gothic"/>
              <a:cs typeface="Century Gothic"/>
              <a:sym typeface="Century Gothic"/>
            </a:endParaRPr>
          </a:p>
        </p:txBody>
      </p:sp>
      <p:sp>
        <p:nvSpPr>
          <p:cNvPr id="363" name="Google Shape;363;p47"/>
          <p:cNvSpPr txBox="1"/>
          <p:nvPr/>
        </p:nvSpPr>
        <p:spPr>
          <a:xfrm>
            <a:off x="1453700" y="2714725"/>
            <a:ext cx="6966000" cy="2159100"/>
          </a:xfrm>
          <a:prstGeom prst="rect">
            <a:avLst/>
          </a:prstGeom>
          <a:noFill/>
          <a:ln>
            <a:noFill/>
          </a:ln>
        </p:spPr>
        <p:txBody>
          <a:bodyPr spcFirstLastPara="1" wrap="square" lIns="0" tIns="12700" rIns="0" bIns="0" anchor="t" anchorCtr="0">
            <a:noAutofit/>
          </a:bodyPr>
          <a:lstStyle/>
          <a:p>
            <a:pPr marL="12700" marR="5080" lvl="0" indent="0" algn="l" rtl="0">
              <a:lnSpc>
                <a:spcPct val="100000"/>
              </a:lnSpc>
              <a:spcBef>
                <a:spcPts val="0"/>
              </a:spcBef>
              <a:spcAft>
                <a:spcPts val="0"/>
              </a:spcAft>
              <a:buNone/>
            </a:pPr>
            <a:r>
              <a:rPr lang="en" sz="1500">
                <a:latin typeface="Century Gothic"/>
                <a:ea typeface="Century Gothic"/>
                <a:cs typeface="Century Gothic"/>
                <a:sym typeface="Century Gothic"/>
              </a:rPr>
              <a:t>These suggestions came directly from veteran interviews:</a:t>
            </a:r>
            <a:endParaRPr sz="1500">
              <a:latin typeface="Century Gothic"/>
              <a:ea typeface="Century Gothic"/>
              <a:cs typeface="Century Gothic"/>
              <a:sym typeface="Century Gothic"/>
            </a:endParaRPr>
          </a:p>
          <a:p>
            <a:pPr marL="457200" marR="5080" lvl="0" indent="-323850" algn="l" rtl="0">
              <a:lnSpc>
                <a:spcPct val="100000"/>
              </a:lnSpc>
              <a:spcBef>
                <a:spcPts val="0"/>
              </a:spcBef>
              <a:spcAft>
                <a:spcPts val="0"/>
              </a:spcAft>
              <a:buSzPts val="1500"/>
              <a:buFont typeface="Century Gothic"/>
              <a:buChar char="●"/>
            </a:pPr>
            <a:r>
              <a:rPr lang="en" sz="1500">
                <a:latin typeface="Century Gothic"/>
                <a:ea typeface="Century Gothic"/>
                <a:cs typeface="Century Gothic"/>
                <a:sym typeface="Century Gothic"/>
              </a:rPr>
              <a:t>Fan and light in bathroom on different switch</a:t>
            </a:r>
            <a:endParaRPr sz="1500">
              <a:latin typeface="Century Gothic"/>
              <a:ea typeface="Century Gothic"/>
              <a:cs typeface="Century Gothic"/>
              <a:sym typeface="Century Gothic"/>
            </a:endParaRPr>
          </a:p>
          <a:p>
            <a:pPr marL="457200" marR="5080" lvl="0" indent="-323850" algn="l" rtl="0">
              <a:lnSpc>
                <a:spcPct val="100000"/>
              </a:lnSpc>
              <a:spcBef>
                <a:spcPts val="0"/>
              </a:spcBef>
              <a:spcAft>
                <a:spcPts val="0"/>
              </a:spcAft>
              <a:buSzPts val="1500"/>
              <a:buFont typeface="Century Gothic"/>
              <a:buChar char="●"/>
            </a:pPr>
            <a:r>
              <a:rPr lang="en" sz="1500">
                <a:latin typeface="Century Gothic"/>
                <a:ea typeface="Century Gothic"/>
                <a:cs typeface="Century Gothic"/>
                <a:sym typeface="Century Gothic"/>
              </a:rPr>
              <a:t>Secure place to put clothes</a:t>
            </a:r>
            <a:endParaRPr sz="1500">
              <a:latin typeface="Century Gothic"/>
              <a:ea typeface="Century Gothic"/>
              <a:cs typeface="Century Gothic"/>
              <a:sym typeface="Century Gothic"/>
            </a:endParaRPr>
          </a:p>
          <a:p>
            <a:pPr marL="457200" marR="5080" lvl="0" indent="-323850" algn="l" rtl="0">
              <a:lnSpc>
                <a:spcPct val="100000"/>
              </a:lnSpc>
              <a:spcBef>
                <a:spcPts val="0"/>
              </a:spcBef>
              <a:spcAft>
                <a:spcPts val="0"/>
              </a:spcAft>
              <a:buSzPts val="1500"/>
              <a:buFont typeface="Century Gothic"/>
              <a:buChar char="●"/>
            </a:pPr>
            <a:r>
              <a:rPr lang="en" sz="1500">
                <a:latin typeface="Century Gothic"/>
                <a:ea typeface="Century Gothic"/>
                <a:cs typeface="Century Gothic"/>
                <a:sym typeface="Century Gothic"/>
              </a:rPr>
              <a:t>Storage for cleaning and cooking supplies </a:t>
            </a:r>
            <a:endParaRPr sz="1500">
              <a:latin typeface="Century Gothic"/>
              <a:ea typeface="Century Gothic"/>
              <a:cs typeface="Century Gothic"/>
              <a:sym typeface="Century Gothic"/>
            </a:endParaRPr>
          </a:p>
          <a:p>
            <a:pPr marL="457200" marR="5080" lvl="0" indent="-323850" algn="l" rtl="0">
              <a:lnSpc>
                <a:spcPct val="100000"/>
              </a:lnSpc>
              <a:spcBef>
                <a:spcPts val="0"/>
              </a:spcBef>
              <a:spcAft>
                <a:spcPts val="0"/>
              </a:spcAft>
              <a:buSzPts val="1500"/>
              <a:buFont typeface="Century Gothic"/>
              <a:buChar char="●"/>
            </a:pPr>
            <a:r>
              <a:rPr lang="en" sz="1500">
                <a:latin typeface="Century Gothic"/>
                <a:ea typeface="Century Gothic"/>
                <a:cs typeface="Century Gothic"/>
                <a:sym typeface="Century Gothic"/>
              </a:rPr>
              <a:t>1-bedroom, furnished</a:t>
            </a:r>
            <a:endParaRPr sz="1500">
              <a:latin typeface="Century Gothic"/>
              <a:ea typeface="Century Gothic"/>
              <a:cs typeface="Century Gothic"/>
              <a:sym typeface="Century Gothic"/>
            </a:endParaRPr>
          </a:p>
          <a:p>
            <a:pPr marL="457200" marR="5080" lvl="0" indent="-323850" algn="l" rtl="0">
              <a:lnSpc>
                <a:spcPct val="100000"/>
              </a:lnSpc>
              <a:spcBef>
                <a:spcPts val="0"/>
              </a:spcBef>
              <a:spcAft>
                <a:spcPts val="0"/>
              </a:spcAft>
              <a:buSzPts val="1500"/>
              <a:buFont typeface="Century Gothic"/>
              <a:buChar char="●"/>
            </a:pPr>
            <a:r>
              <a:rPr lang="en" sz="1500">
                <a:latin typeface="Century Gothic"/>
                <a:ea typeface="Century Gothic"/>
                <a:cs typeface="Century Gothic"/>
                <a:sym typeface="Century Gothic"/>
              </a:rPr>
              <a:t>Mailbox</a:t>
            </a:r>
            <a:endParaRPr sz="1500">
              <a:latin typeface="Century Gothic"/>
              <a:ea typeface="Century Gothic"/>
              <a:cs typeface="Century Gothic"/>
              <a:sym typeface="Century Gothic"/>
            </a:endParaRPr>
          </a:p>
          <a:p>
            <a:pPr marL="457200" marR="5080" lvl="0" indent="-323850" algn="l" rtl="0">
              <a:lnSpc>
                <a:spcPct val="100000"/>
              </a:lnSpc>
              <a:spcBef>
                <a:spcPts val="0"/>
              </a:spcBef>
              <a:spcAft>
                <a:spcPts val="0"/>
              </a:spcAft>
              <a:buSzPts val="1500"/>
              <a:buFont typeface="Century Gothic"/>
              <a:buChar char="●"/>
            </a:pPr>
            <a:r>
              <a:rPr lang="en" sz="1500">
                <a:latin typeface="Century Gothic"/>
                <a:ea typeface="Century Gothic"/>
                <a:cs typeface="Century Gothic"/>
                <a:sym typeface="Century Gothic"/>
              </a:rPr>
              <a:t>Yard, or space around the units </a:t>
            </a:r>
            <a:endParaRPr sz="1500">
              <a:latin typeface="Century Gothic"/>
              <a:ea typeface="Century Gothic"/>
              <a:cs typeface="Century Gothic"/>
              <a:sym typeface="Century Gothic"/>
            </a:endParaRPr>
          </a:p>
          <a:p>
            <a:pPr marL="457200" marR="5080" lvl="0" indent="-323850" algn="l" rtl="0">
              <a:lnSpc>
                <a:spcPct val="100000"/>
              </a:lnSpc>
              <a:spcBef>
                <a:spcPts val="0"/>
              </a:spcBef>
              <a:spcAft>
                <a:spcPts val="0"/>
              </a:spcAft>
              <a:buSzPts val="1500"/>
              <a:buFont typeface="Century Gothic"/>
              <a:buChar char="●"/>
            </a:pPr>
            <a:r>
              <a:rPr lang="en" sz="1500">
                <a:latin typeface="Century Gothic"/>
                <a:ea typeface="Century Gothic"/>
                <a:cs typeface="Century Gothic"/>
                <a:sym typeface="Century Gothic"/>
              </a:rPr>
              <a:t>Close to medical care, grocery store, and church </a:t>
            </a:r>
            <a:endParaRPr sz="1500">
              <a:latin typeface="Century Gothic"/>
              <a:ea typeface="Century Gothic"/>
              <a:cs typeface="Century Gothic"/>
              <a:sym typeface="Century Gothic"/>
            </a:endParaRPr>
          </a:p>
          <a:p>
            <a:pPr marL="457200" marR="5080" lvl="0" indent="-323850" algn="l" rtl="0">
              <a:lnSpc>
                <a:spcPct val="100000"/>
              </a:lnSpc>
              <a:spcBef>
                <a:spcPts val="0"/>
              </a:spcBef>
              <a:spcAft>
                <a:spcPts val="0"/>
              </a:spcAft>
              <a:buSzPts val="1500"/>
              <a:buFont typeface="Century Gothic"/>
              <a:buChar char="●"/>
            </a:pPr>
            <a:r>
              <a:rPr lang="en" sz="1500">
                <a:latin typeface="Century Gothic"/>
                <a:ea typeface="Century Gothic"/>
                <a:cs typeface="Century Gothic"/>
                <a:sym typeface="Century Gothic"/>
              </a:rPr>
              <a:t>Incorporate a multi-purpose room, community center where group activities can be held</a:t>
            </a:r>
            <a:endParaRPr sz="1500">
              <a:latin typeface="Century Gothic"/>
              <a:ea typeface="Century Gothic"/>
              <a:cs typeface="Century Gothic"/>
              <a:sym typeface="Century Gothic"/>
            </a:endParaRPr>
          </a:p>
          <a:p>
            <a:pPr marL="0" marR="508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12700" marR="5080" lvl="0" indent="0" algn="l" rtl="0">
              <a:lnSpc>
                <a:spcPct val="100000"/>
              </a:lnSpc>
              <a:spcBef>
                <a:spcPts val="0"/>
              </a:spcBef>
              <a:spcAft>
                <a:spcPts val="0"/>
              </a:spcAft>
              <a:buNone/>
            </a:pPr>
            <a:endParaRPr>
              <a:latin typeface="Century Gothic"/>
              <a:ea typeface="Century Gothic"/>
              <a:cs typeface="Century Gothic"/>
              <a:sym typeface="Century Gothic"/>
            </a:endParaRPr>
          </a:p>
        </p:txBody>
      </p:sp>
      <p:sp>
        <p:nvSpPr>
          <p:cNvPr id="364" name="Google Shape;364;p47"/>
          <p:cNvSpPr txBox="1"/>
          <p:nvPr/>
        </p:nvSpPr>
        <p:spPr>
          <a:xfrm>
            <a:off x="0" y="746625"/>
            <a:ext cx="8713500" cy="1431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b="1">
                <a:latin typeface="Century Gothic"/>
                <a:ea typeface="Century Gothic"/>
                <a:cs typeface="Century Gothic"/>
                <a:sym typeface="Century Gothic"/>
              </a:rPr>
              <a:t>Soundproof</a:t>
            </a:r>
            <a:endParaRPr sz="2400" b="1">
              <a:latin typeface="Century Gothic"/>
              <a:ea typeface="Century Gothic"/>
              <a:cs typeface="Century Gothic"/>
              <a:sym typeface="Century Gothic"/>
            </a:endParaRPr>
          </a:p>
          <a:p>
            <a:pPr marL="1371600" lvl="0" indent="0">
              <a:spcBef>
                <a:spcPts val="0"/>
              </a:spcBef>
              <a:spcAft>
                <a:spcPts val="0"/>
              </a:spcAft>
              <a:buNone/>
            </a:pPr>
            <a:r>
              <a:rPr lang="en" sz="1600">
                <a:latin typeface="Century Gothic"/>
                <a:ea typeface="Century Gothic"/>
                <a:cs typeface="Century Gothic"/>
                <a:sym typeface="Century Gothic"/>
              </a:rPr>
              <a:t>The desire to </a:t>
            </a:r>
            <a:r>
              <a:rPr lang="en" sz="1600" b="1">
                <a:latin typeface="Century Gothic"/>
                <a:ea typeface="Century Gothic"/>
                <a:cs typeface="Century Gothic"/>
                <a:sym typeface="Century Gothic"/>
              </a:rPr>
              <a:t>dampen noises</a:t>
            </a:r>
            <a:r>
              <a:rPr lang="en" sz="1600">
                <a:latin typeface="Century Gothic"/>
                <a:ea typeface="Century Gothic"/>
                <a:cs typeface="Century Gothic"/>
                <a:sym typeface="Century Gothic"/>
              </a:rPr>
              <a:t> and </a:t>
            </a:r>
            <a:r>
              <a:rPr lang="en" sz="1600" b="1">
                <a:latin typeface="Century Gothic"/>
                <a:ea typeface="Century Gothic"/>
                <a:cs typeface="Century Gothic"/>
                <a:sym typeface="Century Gothic"/>
              </a:rPr>
              <a:t>not share walls</a:t>
            </a:r>
            <a:r>
              <a:rPr lang="en" sz="1600">
                <a:latin typeface="Century Gothic"/>
                <a:ea typeface="Century Gothic"/>
                <a:cs typeface="Century Gothic"/>
                <a:sym typeface="Century Gothic"/>
              </a:rPr>
              <a:t> was something we heard from literally every single participant. Care should be taken to use soundproofing materials and situate units far enough apart so as outside noises do not penetrate as easily. </a:t>
            </a:r>
            <a:endParaRPr sz="1600">
              <a:latin typeface="Century Gothic"/>
              <a:ea typeface="Century Gothic"/>
              <a:cs typeface="Century Gothic"/>
              <a:sym typeface="Century Gothic"/>
            </a:endParaRPr>
          </a:p>
        </p:txBody>
      </p:sp>
      <p:pic>
        <p:nvPicPr>
          <p:cNvPr id="365" name="Google Shape;365;p47"/>
          <p:cNvPicPr preferRelativeResize="0"/>
          <p:nvPr/>
        </p:nvPicPr>
        <p:blipFill>
          <a:blip r:embed="rId3">
            <a:alphaModFix/>
          </a:blip>
          <a:stretch>
            <a:fillRect/>
          </a:stretch>
        </p:blipFill>
        <p:spPr>
          <a:xfrm>
            <a:off x="258238" y="1202350"/>
            <a:ext cx="975275" cy="975275"/>
          </a:xfrm>
          <a:prstGeom prst="rect">
            <a:avLst/>
          </a:prstGeom>
          <a:noFill/>
          <a:ln>
            <a:noFill/>
          </a:ln>
        </p:spPr>
      </p:pic>
      <p:pic>
        <p:nvPicPr>
          <p:cNvPr id="366" name="Google Shape;366;p47"/>
          <p:cNvPicPr preferRelativeResize="0"/>
          <p:nvPr/>
        </p:nvPicPr>
        <p:blipFill>
          <a:blip r:embed="rId4">
            <a:alphaModFix/>
          </a:blip>
          <a:stretch>
            <a:fillRect/>
          </a:stretch>
        </p:blipFill>
        <p:spPr>
          <a:xfrm>
            <a:off x="181875" y="2779837"/>
            <a:ext cx="1128000" cy="1128000"/>
          </a:xfrm>
          <a:prstGeom prst="rect">
            <a:avLst/>
          </a:prstGeom>
          <a:noFill/>
          <a:ln>
            <a:noFill/>
          </a:ln>
        </p:spPr>
      </p:pic>
      <p:pic>
        <p:nvPicPr>
          <p:cNvPr id="367" name="Google Shape;367;p47"/>
          <p:cNvPicPr preferRelativeResize="0"/>
          <p:nvPr/>
        </p:nvPicPr>
        <p:blipFill>
          <a:blip r:embed="rId5">
            <a:alphaModFix/>
          </a:blip>
          <a:stretch>
            <a:fillRect/>
          </a:stretch>
        </p:blipFill>
        <p:spPr>
          <a:xfrm>
            <a:off x="311175" y="4016225"/>
            <a:ext cx="975250" cy="975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71"/>
        <p:cNvGrpSpPr/>
        <p:nvPr/>
      </p:nvGrpSpPr>
      <p:grpSpPr>
        <a:xfrm>
          <a:off x="0" y="0"/>
          <a:ext cx="0" cy="0"/>
          <a:chOff x="0" y="0"/>
          <a:chExt cx="0" cy="0"/>
        </a:xfrm>
      </p:grpSpPr>
      <p:sp>
        <p:nvSpPr>
          <p:cNvPr id="372" name="Google Shape;372;p48"/>
          <p:cNvSpPr/>
          <p:nvPr/>
        </p:nvSpPr>
        <p:spPr>
          <a:xfrm>
            <a:off x="622" y="0"/>
            <a:ext cx="9144000" cy="678180"/>
          </a:xfrm>
          <a:custGeom>
            <a:avLst/>
            <a:gdLst/>
            <a:ahLst/>
            <a:cxnLst/>
            <a:rect l="l" t="t" r="r" b="b"/>
            <a:pathLst>
              <a:path w="9144000" h="678180" extrusionOk="0">
                <a:moveTo>
                  <a:pt x="0" y="677938"/>
                </a:moveTo>
                <a:lnTo>
                  <a:pt x="9143377" y="677938"/>
                </a:lnTo>
                <a:lnTo>
                  <a:pt x="9143377" y="0"/>
                </a:lnTo>
                <a:lnTo>
                  <a:pt x="0" y="0"/>
                </a:lnTo>
                <a:lnTo>
                  <a:pt x="0" y="677938"/>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73" name="Google Shape;373;p48"/>
          <p:cNvSpPr txBox="1">
            <a:spLocks noGrp="1"/>
          </p:cNvSpPr>
          <p:nvPr>
            <p:ph type="title"/>
          </p:nvPr>
        </p:nvSpPr>
        <p:spPr>
          <a:xfrm>
            <a:off x="73025" y="206275"/>
            <a:ext cx="8904600" cy="391200"/>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
                <a:latin typeface="Palatino"/>
                <a:ea typeface="Palatino"/>
                <a:cs typeface="Palatino"/>
                <a:sym typeface="Palatino"/>
              </a:rPr>
              <a:t>Your Turn!</a:t>
            </a:r>
            <a:endParaRPr>
              <a:latin typeface="Palatino"/>
              <a:ea typeface="Palatino"/>
              <a:cs typeface="Palatino"/>
              <a:sym typeface="Palatino"/>
            </a:endParaRPr>
          </a:p>
        </p:txBody>
      </p:sp>
      <p:sp>
        <p:nvSpPr>
          <p:cNvPr id="374" name="Google Shape;374;p48"/>
          <p:cNvSpPr/>
          <p:nvPr/>
        </p:nvSpPr>
        <p:spPr>
          <a:xfrm>
            <a:off x="0" y="677938"/>
            <a:ext cx="9135745" cy="4465955"/>
          </a:xfrm>
          <a:custGeom>
            <a:avLst/>
            <a:gdLst/>
            <a:ahLst/>
            <a:cxnLst/>
            <a:rect l="l" t="t" r="r" b="b"/>
            <a:pathLst>
              <a:path w="9135745" h="4465955" extrusionOk="0">
                <a:moveTo>
                  <a:pt x="0" y="4465561"/>
                </a:moveTo>
                <a:lnTo>
                  <a:pt x="9135122" y="4465561"/>
                </a:lnTo>
                <a:lnTo>
                  <a:pt x="9135122" y="0"/>
                </a:lnTo>
                <a:lnTo>
                  <a:pt x="0" y="0"/>
                </a:lnTo>
                <a:lnTo>
                  <a:pt x="0" y="4465561"/>
                </a:lnTo>
                <a:close/>
              </a:path>
            </a:pathLst>
          </a:custGeom>
          <a:solidFill>
            <a:srgbClr val="FAFBF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75" name="Google Shape;375;p48"/>
          <p:cNvSpPr/>
          <p:nvPr/>
        </p:nvSpPr>
        <p:spPr>
          <a:xfrm>
            <a:off x="3363251" y="1697641"/>
            <a:ext cx="2500660" cy="1726067"/>
          </a:xfrm>
          <a:custGeom>
            <a:avLst/>
            <a:gdLst/>
            <a:ahLst/>
            <a:cxnLst/>
            <a:rect l="l" t="t" r="r" b="b"/>
            <a:pathLst>
              <a:path w="1219834" h="1219835" extrusionOk="0">
                <a:moveTo>
                  <a:pt x="0" y="609638"/>
                </a:moveTo>
                <a:lnTo>
                  <a:pt x="1834" y="561995"/>
                </a:lnTo>
                <a:lnTo>
                  <a:pt x="7246" y="515356"/>
                </a:lnTo>
                <a:lnTo>
                  <a:pt x="16101" y="469854"/>
                </a:lnTo>
                <a:lnTo>
                  <a:pt x="28262" y="425627"/>
                </a:lnTo>
                <a:lnTo>
                  <a:pt x="43596" y="382809"/>
                </a:lnTo>
                <a:lnTo>
                  <a:pt x="61965" y="341536"/>
                </a:lnTo>
                <a:lnTo>
                  <a:pt x="83234" y="301943"/>
                </a:lnTo>
                <a:lnTo>
                  <a:pt x="107268" y="264167"/>
                </a:lnTo>
                <a:lnTo>
                  <a:pt x="133931" y="228342"/>
                </a:lnTo>
                <a:lnTo>
                  <a:pt x="163089" y="194604"/>
                </a:lnTo>
                <a:lnTo>
                  <a:pt x="194604" y="163089"/>
                </a:lnTo>
                <a:lnTo>
                  <a:pt x="228342" y="133931"/>
                </a:lnTo>
                <a:lnTo>
                  <a:pt x="264167" y="107268"/>
                </a:lnTo>
                <a:lnTo>
                  <a:pt x="301943" y="83234"/>
                </a:lnTo>
                <a:lnTo>
                  <a:pt x="341536" y="61965"/>
                </a:lnTo>
                <a:lnTo>
                  <a:pt x="382809" y="43596"/>
                </a:lnTo>
                <a:lnTo>
                  <a:pt x="425627" y="28262"/>
                </a:lnTo>
                <a:lnTo>
                  <a:pt x="469854" y="16101"/>
                </a:lnTo>
                <a:lnTo>
                  <a:pt x="515356" y="7246"/>
                </a:lnTo>
                <a:lnTo>
                  <a:pt x="561995" y="1834"/>
                </a:lnTo>
                <a:lnTo>
                  <a:pt x="609638" y="0"/>
                </a:lnTo>
                <a:lnTo>
                  <a:pt x="657910" y="1912"/>
                </a:lnTo>
                <a:lnTo>
                  <a:pt x="705581" y="7595"/>
                </a:lnTo>
                <a:lnTo>
                  <a:pt x="752445" y="16961"/>
                </a:lnTo>
                <a:lnTo>
                  <a:pt x="798298" y="29928"/>
                </a:lnTo>
                <a:lnTo>
                  <a:pt x="842935" y="46408"/>
                </a:lnTo>
                <a:lnTo>
                  <a:pt x="886151" y="66319"/>
                </a:lnTo>
                <a:lnTo>
                  <a:pt x="927742" y="89575"/>
                </a:lnTo>
                <a:lnTo>
                  <a:pt x="967502" y="116090"/>
                </a:lnTo>
                <a:lnTo>
                  <a:pt x="1005228" y="145781"/>
                </a:lnTo>
                <a:lnTo>
                  <a:pt x="1040714" y="178562"/>
                </a:lnTo>
                <a:lnTo>
                  <a:pt x="1073495" y="214050"/>
                </a:lnTo>
                <a:lnTo>
                  <a:pt x="1103185" y="251778"/>
                </a:lnTo>
                <a:lnTo>
                  <a:pt x="1129701" y="291539"/>
                </a:lnTo>
                <a:lnTo>
                  <a:pt x="1152956" y="333129"/>
                </a:lnTo>
                <a:lnTo>
                  <a:pt x="1172867" y="376345"/>
                </a:lnTo>
                <a:lnTo>
                  <a:pt x="1189348" y="420981"/>
                </a:lnTo>
                <a:lnTo>
                  <a:pt x="1202314" y="466833"/>
                </a:lnTo>
                <a:lnTo>
                  <a:pt x="1211680" y="513696"/>
                </a:lnTo>
                <a:lnTo>
                  <a:pt x="1217363" y="561365"/>
                </a:lnTo>
                <a:lnTo>
                  <a:pt x="1219276" y="609638"/>
                </a:lnTo>
                <a:lnTo>
                  <a:pt x="1217442" y="657282"/>
                </a:lnTo>
                <a:lnTo>
                  <a:pt x="1212030" y="703922"/>
                </a:lnTo>
                <a:lnTo>
                  <a:pt x="1203175" y="749425"/>
                </a:lnTo>
                <a:lnTo>
                  <a:pt x="1191014" y="793653"/>
                </a:lnTo>
                <a:lnTo>
                  <a:pt x="1175681" y="836471"/>
                </a:lnTo>
                <a:lnTo>
                  <a:pt x="1157313" y="877745"/>
                </a:lnTo>
                <a:lnTo>
                  <a:pt x="1136044" y="917337"/>
                </a:lnTo>
                <a:lnTo>
                  <a:pt x="1112011" y="955114"/>
                </a:lnTo>
                <a:lnTo>
                  <a:pt x="1085348" y="990939"/>
                </a:lnTo>
                <a:lnTo>
                  <a:pt x="1056191" y="1024676"/>
                </a:lnTo>
                <a:lnTo>
                  <a:pt x="1024676" y="1056191"/>
                </a:lnTo>
                <a:lnTo>
                  <a:pt x="990939" y="1085348"/>
                </a:lnTo>
                <a:lnTo>
                  <a:pt x="955114" y="1112011"/>
                </a:lnTo>
                <a:lnTo>
                  <a:pt x="917337" y="1136044"/>
                </a:lnTo>
                <a:lnTo>
                  <a:pt x="877745" y="1157313"/>
                </a:lnTo>
                <a:lnTo>
                  <a:pt x="836471" y="1175681"/>
                </a:lnTo>
                <a:lnTo>
                  <a:pt x="793653" y="1191014"/>
                </a:lnTo>
                <a:lnTo>
                  <a:pt x="749425" y="1203175"/>
                </a:lnTo>
                <a:lnTo>
                  <a:pt x="703922" y="1212030"/>
                </a:lnTo>
                <a:lnTo>
                  <a:pt x="657282" y="1217442"/>
                </a:lnTo>
                <a:lnTo>
                  <a:pt x="609638" y="1219276"/>
                </a:lnTo>
                <a:lnTo>
                  <a:pt x="561995" y="1217442"/>
                </a:lnTo>
                <a:lnTo>
                  <a:pt x="515356" y="1212030"/>
                </a:lnTo>
                <a:lnTo>
                  <a:pt x="469854" y="1203175"/>
                </a:lnTo>
                <a:lnTo>
                  <a:pt x="425627" y="1191014"/>
                </a:lnTo>
                <a:lnTo>
                  <a:pt x="382809" y="1175681"/>
                </a:lnTo>
                <a:lnTo>
                  <a:pt x="341536" y="1157313"/>
                </a:lnTo>
                <a:lnTo>
                  <a:pt x="301943" y="1136044"/>
                </a:lnTo>
                <a:lnTo>
                  <a:pt x="264167" y="1112011"/>
                </a:lnTo>
                <a:lnTo>
                  <a:pt x="228342" y="1085348"/>
                </a:lnTo>
                <a:lnTo>
                  <a:pt x="194604" y="1056191"/>
                </a:lnTo>
                <a:lnTo>
                  <a:pt x="163089" y="1024676"/>
                </a:lnTo>
                <a:lnTo>
                  <a:pt x="133931" y="990939"/>
                </a:lnTo>
                <a:lnTo>
                  <a:pt x="107268" y="955114"/>
                </a:lnTo>
                <a:lnTo>
                  <a:pt x="83234" y="917337"/>
                </a:lnTo>
                <a:lnTo>
                  <a:pt x="61965" y="877745"/>
                </a:lnTo>
                <a:lnTo>
                  <a:pt x="43596" y="836471"/>
                </a:lnTo>
                <a:lnTo>
                  <a:pt x="28262" y="793653"/>
                </a:lnTo>
                <a:lnTo>
                  <a:pt x="16101" y="749425"/>
                </a:lnTo>
                <a:lnTo>
                  <a:pt x="7246" y="703922"/>
                </a:lnTo>
                <a:lnTo>
                  <a:pt x="1834" y="657282"/>
                </a:lnTo>
                <a:lnTo>
                  <a:pt x="0" y="609638"/>
                </a:lnTo>
                <a:close/>
              </a:path>
            </a:pathLst>
          </a:custGeom>
          <a:noFill/>
          <a:ln w="76200" cap="flat" cmpd="sng">
            <a:solidFill>
              <a:srgbClr val="4A86E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76" name="Google Shape;376;p48"/>
          <p:cNvSpPr txBox="1"/>
          <p:nvPr/>
        </p:nvSpPr>
        <p:spPr>
          <a:xfrm>
            <a:off x="3708911" y="1977732"/>
            <a:ext cx="1830900" cy="689100"/>
          </a:xfrm>
          <a:prstGeom prst="rect">
            <a:avLst/>
          </a:prstGeom>
          <a:noFill/>
          <a:ln>
            <a:noFill/>
          </a:ln>
        </p:spPr>
        <p:txBody>
          <a:bodyPr spcFirstLastPara="1" wrap="square" lIns="0" tIns="12700" rIns="0" bIns="0" anchor="t" anchorCtr="0">
            <a:noAutofit/>
          </a:bodyPr>
          <a:lstStyle/>
          <a:p>
            <a:pPr marL="12700" marR="0" lvl="0" indent="0" algn="ctr" rtl="0">
              <a:lnSpc>
                <a:spcPct val="116071"/>
              </a:lnSpc>
              <a:spcBef>
                <a:spcPts val="0"/>
              </a:spcBef>
              <a:spcAft>
                <a:spcPts val="0"/>
              </a:spcAft>
              <a:buNone/>
            </a:pPr>
            <a:r>
              <a:rPr lang="en" sz="1800" b="1">
                <a:solidFill>
                  <a:srgbClr val="3D85C6"/>
                </a:solidFill>
                <a:latin typeface="Century Gothic"/>
                <a:ea typeface="Century Gothic"/>
                <a:cs typeface="Century Gothic"/>
                <a:sym typeface="Century Gothic"/>
              </a:rPr>
              <a:t>DESIRABLE</a:t>
            </a:r>
            <a:endParaRPr sz="1800">
              <a:solidFill>
                <a:srgbClr val="3D85C6"/>
              </a:solidFill>
              <a:latin typeface="Century Gothic"/>
              <a:ea typeface="Century Gothic"/>
              <a:cs typeface="Century Gothic"/>
              <a:sym typeface="Century Gothic"/>
            </a:endParaRPr>
          </a:p>
          <a:p>
            <a:pPr marL="120650" marR="123188" lvl="0" indent="0" algn="ctr" rtl="0">
              <a:lnSpc>
                <a:spcPct val="107666"/>
              </a:lnSpc>
              <a:spcBef>
                <a:spcPts val="70"/>
              </a:spcBef>
              <a:spcAft>
                <a:spcPts val="0"/>
              </a:spcAft>
              <a:buNone/>
            </a:pPr>
            <a:r>
              <a:rPr lang="en">
                <a:solidFill>
                  <a:srgbClr val="010202"/>
                </a:solidFill>
                <a:latin typeface="Calibri"/>
                <a:ea typeface="Calibri"/>
                <a:cs typeface="Calibri"/>
                <a:sym typeface="Calibri"/>
              </a:rPr>
              <a:t>Do veterans want this?</a:t>
            </a:r>
            <a:endParaRPr>
              <a:latin typeface="Calibri"/>
              <a:ea typeface="Calibri"/>
              <a:cs typeface="Calibri"/>
              <a:sym typeface="Calibri"/>
            </a:endParaRPr>
          </a:p>
        </p:txBody>
      </p:sp>
      <p:sp>
        <p:nvSpPr>
          <p:cNvPr id="377" name="Google Shape;377;p48"/>
          <p:cNvSpPr/>
          <p:nvPr/>
        </p:nvSpPr>
        <p:spPr>
          <a:xfrm>
            <a:off x="4265479" y="2777474"/>
            <a:ext cx="2500660" cy="1726067"/>
          </a:xfrm>
          <a:custGeom>
            <a:avLst/>
            <a:gdLst/>
            <a:ahLst/>
            <a:cxnLst/>
            <a:rect l="l" t="t" r="r" b="b"/>
            <a:pathLst>
              <a:path w="1219834" h="1219835" extrusionOk="0">
                <a:moveTo>
                  <a:pt x="0" y="609638"/>
                </a:moveTo>
                <a:lnTo>
                  <a:pt x="1834" y="561995"/>
                </a:lnTo>
                <a:lnTo>
                  <a:pt x="7246" y="515356"/>
                </a:lnTo>
                <a:lnTo>
                  <a:pt x="16100" y="469854"/>
                </a:lnTo>
                <a:lnTo>
                  <a:pt x="28261" y="425627"/>
                </a:lnTo>
                <a:lnTo>
                  <a:pt x="43594" y="382809"/>
                </a:lnTo>
                <a:lnTo>
                  <a:pt x="61962" y="341536"/>
                </a:lnTo>
                <a:lnTo>
                  <a:pt x="83231" y="301943"/>
                </a:lnTo>
                <a:lnTo>
                  <a:pt x="107265" y="264167"/>
                </a:lnTo>
                <a:lnTo>
                  <a:pt x="133927" y="228342"/>
                </a:lnTo>
                <a:lnTo>
                  <a:pt x="163084" y="194604"/>
                </a:lnTo>
                <a:lnTo>
                  <a:pt x="194599" y="163089"/>
                </a:lnTo>
                <a:lnTo>
                  <a:pt x="228336" y="133931"/>
                </a:lnTo>
                <a:lnTo>
                  <a:pt x="264161" y="107268"/>
                </a:lnTo>
                <a:lnTo>
                  <a:pt x="301938" y="83234"/>
                </a:lnTo>
                <a:lnTo>
                  <a:pt x="341530" y="61965"/>
                </a:lnTo>
                <a:lnTo>
                  <a:pt x="382804" y="43596"/>
                </a:lnTo>
                <a:lnTo>
                  <a:pt x="425622" y="28262"/>
                </a:lnTo>
                <a:lnTo>
                  <a:pt x="469850" y="16101"/>
                </a:lnTo>
                <a:lnTo>
                  <a:pt x="515353" y="7246"/>
                </a:lnTo>
                <a:lnTo>
                  <a:pt x="561994" y="1834"/>
                </a:lnTo>
                <a:lnTo>
                  <a:pt x="609638" y="0"/>
                </a:lnTo>
                <a:lnTo>
                  <a:pt x="657907" y="1912"/>
                </a:lnTo>
                <a:lnTo>
                  <a:pt x="705575" y="7595"/>
                </a:lnTo>
                <a:lnTo>
                  <a:pt x="752437" y="16961"/>
                </a:lnTo>
                <a:lnTo>
                  <a:pt x="798288" y="29928"/>
                </a:lnTo>
                <a:lnTo>
                  <a:pt x="842924" y="46408"/>
                </a:lnTo>
                <a:lnTo>
                  <a:pt x="886139" y="66319"/>
                </a:lnTo>
                <a:lnTo>
                  <a:pt x="927730" y="89575"/>
                </a:lnTo>
                <a:lnTo>
                  <a:pt x="967490" y="116090"/>
                </a:lnTo>
                <a:lnTo>
                  <a:pt x="1005215" y="145781"/>
                </a:lnTo>
                <a:lnTo>
                  <a:pt x="1040701" y="178562"/>
                </a:lnTo>
                <a:lnTo>
                  <a:pt x="1073485" y="214050"/>
                </a:lnTo>
                <a:lnTo>
                  <a:pt x="1103179" y="251778"/>
                </a:lnTo>
                <a:lnTo>
                  <a:pt x="1129696" y="291539"/>
                </a:lnTo>
                <a:lnTo>
                  <a:pt x="1152953" y="333129"/>
                </a:lnTo>
                <a:lnTo>
                  <a:pt x="1172865" y="376345"/>
                </a:lnTo>
                <a:lnTo>
                  <a:pt x="1189347" y="420981"/>
                </a:lnTo>
                <a:lnTo>
                  <a:pt x="1202313" y="466833"/>
                </a:lnTo>
                <a:lnTo>
                  <a:pt x="1211680" y="513696"/>
                </a:lnTo>
                <a:lnTo>
                  <a:pt x="1217363" y="561365"/>
                </a:lnTo>
                <a:lnTo>
                  <a:pt x="1219276" y="609638"/>
                </a:lnTo>
                <a:lnTo>
                  <a:pt x="1217441" y="657282"/>
                </a:lnTo>
                <a:lnTo>
                  <a:pt x="1212029" y="703922"/>
                </a:lnTo>
                <a:lnTo>
                  <a:pt x="1203175" y="749425"/>
                </a:lnTo>
                <a:lnTo>
                  <a:pt x="1191013" y="793653"/>
                </a:lnTo>
                <a:lnTo>
                  <a:pt x="1175680" y="836471"/>
                </a:lnTo>
                <a:lnTo>
                  <a:pt x="1157311" y="877745"/>
                </a:lnTo>
                <a:lnTo>
                  <a:pt x="1136041" y="917337"/>
                </a:lnTo>
                <a:lnTo>
                  <a:pt x="1112007" y="955114"/>
                </a:lnTo>
                <a:lnTo>
                  <a:pt x="1085344" y="990939"/>
                </a:lnTo>
                <a:lnTo>
                  <a:pt x="1056187" y="1024676"/>
                </a:lnTo>
                <a:lnTo>
                  <a:pt x="1024671" y="1056191"/>
                </a:lnTo>
                <a:lnTo>
                  <a:pt x="990933" y="1085348"/>
                </a:lnTo>
                <a:lnTo>
                  <a:pt x="955108" y="1112011"/>
                </a:lnTo>
                <a:lnTo>
                  <a:pt x="917332" y="1136044"/>
                </a:lnTo>
                <a:lnTo>
                  <a:pt x="877739" y="1157313"/>
                </a:lnTo>
                <a:lnTo>
                  <a:pt x="836466" y="1175681"/>
                </a:lnTo>
                <a:lnTo>
                  <a:pt x="793648" y="1191014"/>
                </a:lnTo>
                <a:lnTo>
                  <a:pt x="749421" y="1203175"/>
                </a:lnTo>
                <a:lnTo>
                  <a:pt x="703919" y="1212030"/>
                </a:lnTo>
                <a:lnTo>
                  <a:pt x="657280" y="1217442"/>
                </a:lnTo>
                <a:lnTo>
                  <a:pt x="609638" y="1219276"/>
                </a:lnTo>
                <a:lnTo>
                  <a:pt x="561994" y="1217442"/>
                </a:lnTo>
                <a:lnTo>
                  <a:pt x="515353" y="1212030"/>
                </a:lnTo>
                <a:lnTo>
                  <a:pt x="469850" y="1203175"/>
                </a:lnTo>
                <a:lnTo>
                  <a:pt x="425622" y="1191014"/>
                </a:lnTo>
                <a:lnTo>
                  <a:pt x="382804" y="1175681"/>
                </a:lnTo>
                <a:lnTo>
                  <a:pt x="341530" y="1157313"/>
                </a:lnTo>
                <a:lnTo>
                  <a:pt x="301938" y="1136044"/>
                </a:lnTo>
                <a:lnTo>
                  <a:pt x="264161" y="1112011"/>
                </a:lnTo>
                <a:lnTo>
                  <a:pt x="228336" y="1085348"/>
                </a:lnTo>
                <a:lnTo>
                  <a:pt x="194599" y="1056191"/>
                </a:lnTo>
                <a:lnTo>
                  <a:pt x="163084" y="1024676"/>
                </a:lnTo>
                <a:lnTo>
                  <a:pt x="133927" y="990939"/>
                </a:lnTo>
                <a:lnTo>
                  <a:pt x="107265" y="955114"/>
                </a:lnTo>
                <a:lnTo>
                  <a:pt x="83231" y="917337"/>
                </a:lnTo>
                <a:lnTo>
                  <a:pt x="61962" y="877745"/>
                </a:lnTo>
                <a:lnTo>
                  <a:pt x="43594" y="836471"/>
                </a:lnTo>
                <a:lnTo>
                  <a:pt x="28261" y="793653"/>
                </a:lnTo>
                <a:lnTo>
                  <a:pt x="16100" y="749425"/>
                </a:lnTo>
                <a:lnTo>
                  <a:pt x="7246" y="703922"/>
                </a:lnTo>
                <a:lnTo>
                  <a:pt x="1834" y="657282"/>
                </a:lnTo>
                <a:lnTo>
                  <a:pt x="0" y="609638"/>
                </a:lnTo>
                <a:close/>
              </a:path>
            </a:pathLst>
          </a:custGeom>
          <a:noFill/>
          <a:ln w="76200" cap="flat" cmpd="sng">
            <a:solidFill>
              <a:srgbClr val="4A86E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78" name="Google Shape;378;p48"/>
          <p:cNvSpPr txBox="1"/>
          <p:nvPr/>
        </p:nvSpPr>
        <p:spPr>
          <a:xfrm>
            <a:off x="4866662" y="3440360"/>
            <a:ext cx="1540500" cy="689100"/>
          </a:xfrm>
          <a:prstGeom prst="rect">
            <a:avLst/>
          </a:prstGeom>
          <a:noFill/>
          <a:ln>
            <a:noFill/>
          </a:ln>
        </p:spPr>
        <p:txBody>
          <a:bodyPr spcFirstLastPara="1" wrap="square" lIns="0" tIns="12700" rIns="0" bIns="0" anchor="t" anchorCtr="0">
            <a:noAutofit/>
          </a:bodyPr>
          <a:lstStyle/>
          <a:p>
            <a:pPr marL="12700" marR="0" lvl="0" indent="0" algn="ctr" rtl="0">
              <a:lnSpc>
                <a:spcPct val="116071"/>
              </a:lnSpc>
              <a:spcBef>
                <a:spcPts val="0"/>
              </a:spcBef>
              <a:spcAft>
                <a:spcPts val="0"/>
              </a:spcAft>
              <a:buNone/>
            </a:pPr>
            <a:r>
              <a:rPr lang="en" sz="1800" b="1">
                <a:solidFill>
                  <a:srgbClr val="3D85C6"/>
                </a:solidFill>
                <a:latin typeface="Century Gothic"/>
                <a:ea typeface="Century Gothic"/>
                <a:cs typeface="Century Gothic"/>
                <a:sym typeface="Century Gothic"/>
              </a:rPr>
              <a:t>FEASIBLE</a:t>
            </a:r>
            <a:endParaRPr sz="1800">
              <a:solidFill>
                <a:srgbClr val="3D85C6"/>
              </a:solidFill>
              <a:latin typeface="Century Gothic"/>
              <a:ea typeface="Century Gothic"/>
              <a:cs typeface="Century Gothic"/>
              <a:sym typeface="Century Gothic"/>
            </a:endParaRPr>
          </a:p>
          <a:p>
            <a:pPr marL="127635" marR="128904" lvl="0" indent="0" algn="ctr" rtl="0">
              <a:lnSpc>
                <a:spcPct val="107666"/>
              </a:lnSpc>
              <a:spcBef>
                <a:spcPts val="70"/>
              </a:spcBef>
              <a:spcAft>
                <a:spcPts val="0"/>
              </a:spcAft>
              <a:buNone/>
            </a:pPr>
            <a:r>
              <a:rPr lang="en">
                <a:solidFill>
                  <a:srgbClr val="010202"/>
                </a:solidFill>
                <a:latin typeface="Calibri"/>
                <a:ea typeface="Calibri"/>
                <a:cs typeface="Calibri"/>
                <a:sym typeface="Calibri"/>
              </a:rPr>
              <a:t>Can we do this?</a:t>
            </a:r>
            <a:endParaRPr>
              <a:latin typeface="Calibri"/>
              <a:ea typeface="Calibri"/>
              <a:cs typeface="Calibri"/>
              <a:sym typeface="Calibri"/>
            </a:endParaRPr>
          </a:p>
        </p:txBody>
      </p:sp>
      <p:sp>
        <p:nvSpPr>
          <p:cNvPr id="379" name="Google Shape;379;p48"/>
          <p:cNvSpPr/>
          <p:nvPr/>
        </p:nvSpPr>
        <p:spPr>
          <a:xfrm>
            <a:off x="2461051" y="2777474"/>
            <a:ext cx="2500660" cy="1726067"/>
          </a:xfrm>
          <a:custGeom>
            <a:avLst/>
            <a:gdLst/>
            <a:ahLst/>
            <a:cxnLst/>
            <a:rect l="l" t="t" r="r" b="b"/>
            <a:pathLst>
              <a:path w="1219834" h="1219835" extrusionOk="0">
                <a:moveTo>
                  <a:pt x="0" y="609638"/>
                </a:moveTo>
                <a:lnTo>
                  <a:pt x="1834" y="561995"/>
                </a:lnTo>
                <a:lnTo>
                  <a:pt x="7246" y="515356"/>
                </a:lnTo>
                <a:lnTo>
                  <a:pt x="16100" y="469854"/>
                </a:lnTo>
                <a:lnTo>
                  <a:pt x="28261" y="425627"/>
                </a:lnTo>
                <a:lnTo>
                  <a:pt x="43594" y="382809"/>
                </a:lnTo>
                <a:lnTo>
                  <a:pt x="61962" y="341536"/>
                </a:lnTo>
                <a:lnTo>
                  <a:pt x="83231" y="301943"/>
                </a:lnTo>
                <a:lnTo>
                  <a:pt x="107265" y="264167"/>
                </a:lnTo>
                <a:lnTo>
                  <a:pt x="133927" y="228342"/>
                </a:lnTo>
                <a:lnTo>
                  <a:pt x="163084" y="194604"/>
                </a:lnTo>
                <a:lnTo>
                  <a:pt x="194599" y="163089"/>
                </a:lnTo>
                <a:lnTo>
                  <a:pt x="228336" y="133931"/>
                </a:lnTo>
                <a:lnTo>
                  <a:pt x="264161" y="107268"/>
                </a:lnTo>
                <a:lnTo>
                  <a:pt x="301938" y="83234"/>
                </a:lnTo>
                <a:lnTo>
                  <a:pt x="341530" y="61965"/>
                </a:lnTo>
                <a:lnTo>
                  <a:pt x="382804" y="43596"/>
                </a:lnTo>
                <a:lnTo>
                  <a:pt x="425622" y="28262"/>
                </a:lnTo>
                <a:lnTo>
                  <a:pt x="469850" y="16101"/>
                </a:lnTo>
                <a:lnTo>
                  <a:pt x="515353" y="7246"/>
                </a:lnTo>
                <a:lnTo>
                  <a:pt x="561994" y="1834"/>
                </a:lnTo>
                <a:lnTo>
                  <a:pt x="609638" y="0"/>
                </a:lnTo>
                <a:lnTo>
                  <a:pt x="657907" y="1912"/>
                </a:lnTo>
                <a:lnTo>
                  <a:pt x="705575" y="7595"/>
                </a:lnTo>
                <a:lnTo>
                  <a:pt x="752437" y="16961"/>
                </a:lnTo>
                <a:lnTo>
                  <a:pt x="798289" y="29928"/>
                </a:lnTo>
                <a:lnTo>
                  <a:pt x="842925" y="46408"/>
                </a:lnTo>
                <a:lnTo>
                  <a:pt x="886142" y="66319"/>
                </a:lnTo>
                <a:lnTo>
                  <a:pt x="927734" y="89575"/>
                </a:lnTo>
                <a:lnTo>
                  <a:pt x="967496" y="116090"/>
                </a:lnTo>
                <a:lnTo>
                  <a:pt x="1005225" y="145781"/>
                </a:lnTo>
                <a:lnTo>
                  <a:pt x="1040714" y="178562"/>
                </a:lnTo>
                <a:lnTo>
                  <a:pt x="1073495" y="214050"/>
                </a:lnTo>
                <a:lnTo>
                  <a:pt x="1103185" y="251778"/>
                </a:lnTo>
                <a:lnTo>
                  <a:pt x="1129701" y="291539"/>
                </a:lnTo>
                <a:lnTo>
                  <a:pt x="1152956" y="333129"/>
                </a:lnTo>
                <a:lnTo>
                  <a:pt x="1172867" y="376345"/>
                </a:lnTo>
                <a:lnTo>
                  <a:pt x="1189348" y="420981"/>
                </a:lnTo>
                <a:lnTo>
                  <a:pt x="1202314" y="466833"/>
                </a:lnTo>
                <a:lnTo>
                  <a:pt x="1211680" y="513696"/>
                </a:lnTo>
                <a:lnTo>
                  <a:pt x="1217363" y="561365"/>
                </a:lnTo>
                <a:lnTo>
                  <a:pt x="1219276" y="609638"/>
                </a:lnTo>
                <a:lnTo>
                  <a:pt x="1217441" y="657282"/>
                </a:lnTo>
                <a:lnTo>
                  <a:pt x="1212029" y="703922"/>
                </a:lnTo>
                <a:lnTo>
                  <a:pt x="1203175" y="749425"/>
                </a:lnTo>
                <a:lnTo>
                  <a:pt x="1191013" y="793653"/>
                </a:lnTo>
                <a:lnTo>
                  <a:pt x="1175680" y="836471"/>
                </a:lnTo>
                <a:lnTo>
                  <a:pt x="1157311" y="877745"/>
                </a:lnTo>
                <a:lnTo>
                  <a:pt x="1136041" y="917337"/>
                </a:lnTo>
                <a:lnTo>
                  <a:pt x="1112007" y="955114"/>
                </a:lnTo>
                <a:lnTo>
                  <a:pt x="1085344" y="990939"/>
                </a:lnTo>
                <a:lnTo>
                  <a:pt x="1056187" y="1024676"/>
                </a:lnTo>
                <a:lnTo>
                  <a:pt x="1024671" y="1056191"/>
                </a:lnTo>
                <a:lnTo>
                  <a:pt x="990933" y="1085348"/>
                </a:lnTo>
                <a:lnTo>
                  <a:pt x="955108" y="1112011"/>
                </a:lnTo>
                <a:lnTo>
                  <a:pt x="917332" y="1136044"/>
                </a:lnTo>
                <a:lnTo>
                  <a:pt x="877739" y="1157313"/>
                </a:lnTo>
                <a:lnTo>
                  <a:pt x="836466" y="1175681"/>
                </a:lnTo>
                <a:lnTo>
                  <a:pt x="793648" y="1191014"/>
                </a:lnTo>
                <a:lnTo>
                  <a:pt x="749421" y="1203175"/>
                </a:lnTo>
                <a:lnTo>
                  <a:pt x="703919" y="1212030"/>
                </a:lnTo>
                <a:lnTo>
                  <a:pt x="657280" y="1217442"/>
                </a:lnTo>
                <a:lnTo>
                  <a:pt x="609638" y="1219276"/>
                </a:lnTo>
                <a:lnTo>
                  <a:pt x="561994" y="1217442"/>
                </a:lnTo>
                <a:lnTo>
                  <a:pt x="515353" y="1212030"/>
                </a:lnTo>
                <a:lnTo>
                  <a:pt x="469850" y="1203175"/>
                </a:lnTo>
                <a:lnTo>
                  <a:pt x="425622" y="1191014"/>
                </a:lnTo>
                <a:lnTo>
                  <a:pt x="382804" y="1175681"/>
                </a:lnTo>
                <a:lnTo>
                  <a:pt x="341530" y="1157313"/>
                </a:lnTo>
                <a:lnTo>
                  <a:pt x="301938" y="1136044"/>
                </a:lnTo>
                <a:lnTo>
                  <a:pt x="264161" y="1112011"/>
                </a:lnTo>
                <a:lnTo>
                  <a:pt x="228336" y="1085348"/>
                </a:lnTo>
                <a:lnTo>
                  <a:pt x="194599" y="1056191"/>
                </a:lnTo>
                <a:lnTo>
                  <a:pt x="163084" y="1024676"/>
                </a:lnTo>
                <a:lnTo>
                  <a:pt x="133927" y="990939"/>
                </a:lnTo>
                <a:lnTo>
                  <a:pt x="107265" y="955114"/>
                </a:lnTo>
                <a:lnTo>
                  <a:pt x="83231" y="917337"/>
                </a:lnTo>
                <a:lnTo>
                  <a:pt x="61962" y="877745"/>
                </a:lnTo>
                <a:lnTo>
                  <a:pt x="43594" y="836471"/>
                </a:lnTo>
                <a:lnTo>
                  <a:pt x="28261" y="793653"/>
                </a:lnTo>
                <a:lnTo>
                  <a:pt x="16100" y="749425"/>
                </a:lnTo>
                <a:lnTo>
                  <a:pt x="7246" y="703922"/>
                </a:lnTo>
                <a:lnTo>
                  <a:pt x="1834" y="657282"/>
                </a:lnTo>
                <a:lnTo>
                  <a:pt x="0" y="609638"/>
                </a:lnTo>
                <a:close/>
              </a:path>
            </a:pathLst>
          </a:custGeom>
          <a:noFill/>
          <a:ln w="76200" cap="flat" cmpd="sng">
            <a:solidFill>
              <a:srgbClr val="4A86E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80" name="Google Shape;380;p48"/>
          <p:cNvSpPr txBox="1"/>
          <p:nvPr/>
        </p:nvSpPr>
        <p:spPr>
          <a:xfrm>
            <a:off x="2698551" y="3364150"/>
            <a:ext cx="1490700" cy="689100"/>
          </a:xfrm>
          <a:prstGeom prst="rect">
            <a:avLst/>
          </a:prstGeom>
          <a:noFill/>
          <a:ln>
            <a:noFill/>
          </a:ln>
        </p:spPr>
        <p:txBody>
          <a:bodyPr spcFirstLastPara="1" wrap="square" lIns="0" tIns="12700" rIns="0" bIns="0" anchor="t" anchorCtr="0">
            <a:noAutofit/>
          </a:bodyPr>
          <a:lstStyle/>
          <a:p>
            <a:pPr marL="47625" marR="0" lvl="0" indent="0" algn="ctr" rtl="0">
              <a:lnSpc>
                <a:spcPct val="116071"/>
              </a:lnSpc>
              <a:spcBef>
                <a:spcPts val="0"/>
              </a:spcBef>
              <a:spcAft>
                <a:spcPts val="0"/>
              </a:spcAft>
              <a:buNone/>
            </a:pPr>
            <a:r>
              <a:rPr lang="en" sz="1800" b="1">
                <a:solidFill>
                  <a:srgbClr val="3D85C6"/>
                </a:solidFill>
                <a:latin typeface="Century Gothic"/>
                <a:ea typeface="Century Gothic"/>
                <a:cs typeface="Century Gothic"/>
                <a:sym typeface="Century Gothic"/>
              </a:rPr>
              <a:t>VIABLE</a:t>
            </a:r>
            <a:endParaRPr sz="1800">
              <a:solidFill>
                <a:srgbClr val="3D85C6"/>
              </a:solidFill>
              <a:latin typeface="Century Gothic"/>
              <a:ea typeface="Century Gothic"/>
              <a:cs typeface="Century Gothic"/>
              <a:sym typeface="Century Gothic"/>
            </a:endParaRPr>
          </a:p>
          <a:p>
            <a:pPr marL="215900" marR="5080" lvl="0" indent="-203834" algn="ctr" rtl="0">
              <a:lnSpc>
                <a:spcPct val="107666"/>
              </a:lnSpc>
              <a:spcBef>
                <a:spcPts val="70"/>
              </a:spcBef>
              <a:spcAft>
                <a:spcPts val="0"/>
              </a:spcAft>
              <a:buNone/>
            </a:pPr>
            <a:r>
              <a:rPr lang="en">
                <a:solidFill>
                  <a:srgbClr val="010202"/>
                </a:solidFill>
                <a:latin typeface="Calibri"/>
                <a:ea typeface="Calibri"/>
                <a:cs typeface="Calibri"/>
                <a:sym typeface="Calibri"/>
              </a:rPr>
              <a:t>Should we do this?</a:t>
            </a:r>
            <a:endParaRPr>
              <a:latin typeface="Calibri"/>
              <a:ea typeface="Calibri"/>
              <a:cs typeface="Calibri"/>
              <a:sym typeface="Calibri"/>
            </a:endParaRPr>
          </a:p>
        </p:txBody>
      </p:sp>
      <p:sp>
        <p:nvSpPr>
          <p:cNvPr id="381" name="Google Shape;381;p48"/>
          <p:cNvSpPr txBox="1"/>
          <p:nvPr/>
        </p:nvSpPr>
        <p:spPr>
          <a:xfrm>
            <a:off x="3250078" y="1076799"/>
            <a:ext cx="2728200" cy="338400"/>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 sz="2400" b="1">
                <a:solidFill>
                  <a:srgbClr val="4A86E8"/>
                </a:solidFill>
                <a:latin typeface="Century Gothic"/>
                <a:ea typeface="Century Gothic"/>
                <a:cs typeface="Century Gothic"/>
                <a:sym typeface="Century Gothic"/>
              </a:rPr>
              <a:t>Design Solution</a:t>
            </a:r>
            <a:endParaRPr sz="2400">
              <a:solidFill>
                <a:srgbClr val="4A86E8"/>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385"/>
        <p:cNvGrpSpPr/>
        <p:nvPr/>
      </p:nvGrpSpPr>
      <p:grpSpPr>
        <a:xfrm>
          <a:off x="0" y="0"/>
          <a:ext cx="0" cy="0"/>
          <a:chOff x="0" y="0"/>
          <a:chExt cx="0" cy="0"/>
        </a:xfrm>
      </p:grpSpPr>
      <p:sp>
        <p:nvSpPr>
          <p:cNvPr id="386" name="Google Shape;386;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a:solidFill>
                  <a:srgbClr val="FFFFFF"/>
                </a:solidFill>
                <a:latin typeface="Palatino"/>
                <a:ea typeface="Palatino"/>
                <a:cs typeface="Palatino"/>
                <a:sym typeface="Palatino"/>
              </a:rPr>
              <a:t>Questions?</a:t>
            </a:r>
            <a:endParaRPr sz="5200">
              <a:solidFill>
                <a:srgbClr val="FFFFFF"/>
              </a:solidFill>
              <a:latin typeface="Palatino"/>
              <a:ea typeface="Palatino"/>
              <a:cs typeface="Palatino"/>
              <a:sym typeface="Palatino"/>
            </a:endParaRPr>
          </a:p>
        </p:txBody>
      </p:sp>
      <p:sp>
        <p:nvSpPr>
          <p:cNvPr id="387" name="Google Shape;387;p49"/>
          <p:cNvSpPr txBox="1">
            <a:spLocks noGrp="1"/>
          </p:cNvSpPr>
          <p:nvPr>
            <p:ph type="body" idx="1"/>
          </p:nvPr>
        </p:nvSpPr>
        <p:spPr>
          <a:xfrm>
            <a:off x="1519050" y="1974050"/>
            <a:ext cx="6105900" cy="1758600"/>
          </a:xfrm>
          <a:prstGeom prst="rect">
            <a:avLst/>
          </a:prstGeom>
        </p:spPr>
        <p:txBody>
          <a:bodyPr spcFirstLastPara="1" wrap="square" lIns="91425" tIns="91425" rIns="91425" bIns="91425" anchor="t" anchorCtr="0">
            <a:noAutofit/>
          </a:bodyPr>
          <a:lstStyle/>
          <a:p>
            <a:pPr marL="457200" lvl="0" indent="0" rtl="0">
              <a:lnSpc>
                <a:spcPct val="150000"/>
              </a:lnSpc>
              <a:spcBef>
                <a:spcPts val="0"/>
              </a:spcBef>
              <a:spcAft>
                <a:spcPts val="0"/>
              </a:spcAft>
              <a:buNone/>
            </a:pPr>
            <a:r>
              <a:rPr lang="en" sz="2400">
                <a:solidFill>
                  <a:srgbClr val="FFFFFF"/>
                </a:solidFill>
                <a:latin typeface="Century Gothic"/>
                <a:ea typeface="Century Gothic"/>
                <a:cs typeface="Century Gothic"/>
                <a:sym typeface="Century Gothic"/>
              </a:rPr>
              <a:t>Terry Allebaugh - </a:t>
            </a:r>
            <a:r>
              <a:rPr lang="en" sz="2400" u="sng">
                <a:solidFill>
                  <a:srgbClr val="FFFFFF"/>
                </a:solidFill>
                <a:latin typeface="Century Gothic"/>
                <a:ea typeface="Century Gothic"/>
                <a:cs typeface="Century Gothic"/>
                <a:sym typeface="Century Gothic"/>
                <a:hlinkClick r:id="rId3"/>
              </a:rPr>
              <a:t>Terry@ncceh.org</a:t>
            </a:r>
            <a:endParaRPr sz="2400">
              <a:solidFill>
                <a:srgbClr val="FFFFFF"/>
              </a:solidFill>
              <a:latin typeface="Century Gothic"/>
              <a:ea typeface="Century Gothic"/>
              <a:cs typeface="Century Gothic"/>
              <a:sym typeface="Century Gothic"/>
            </a:endParaRPr>
          </a:p>
          <a:p>
            <a:pPr marL="457200" lvl="0" indent="0" rtl="0">
              <a:lnSpc>
                <a:spcPct val="150000"/>
              </a:lnSpc>
              <a:spcBef>
                <a:spcPts val="1600"/>
              </a:spcBef>
              <a:spcAft>
                <a:spcPts val="0"/>
              </a:spcAft>
              <a:buNone/>
            </a:pPr>
            <a:r>
              <a:rPr lang="en" sz="2400">
                <a:solidFill>
                  <a:srgbClr val="FFFFFF"/>
                </a:solidFill>
                <a:latin typeface="Century Gothic"/>
                <a:ea typeface="Century Gothic"/>
                <a:cs typeface="Century Gothic"/>
                <a:sym typeface="Century Gothic"/>
              </a:rPr>
              <a:t>Sarah Thelen - </a:t>
            </a:r>
            <a:r>
              <a:rPr lang="en" sz="2400" u="sng">
                <a:solidFill>
                  <a:srgbClr val="FFFFFF"/>
                </a:solidFill>
                <a:latin typeface="Century Gothic"/>
                <a:ea typeface="Century Gothic"/>
                <a:cs typeface="Century Gothic"/>
                <a:sym typeface="Century Gothic"/>
                <a:hlinkClick r:id="rId4"/>
              </a:rPr>
              <a:t>SLT51@duke.edu</a:t>
            </a:r>
            <a:endParaRPr sz="2400">
              <a:solidFill>
                <a:srgbClr val="FFFFFF"/>
              </a:solidFill>
              <a:latin typeface="Century Gothic"/>
              <a:ea typeface="Century Gothic"/>
              <a:cs typeface="Century Gothic"/>
              <a:sym typeface="Century Gothic"/>
            </a:endParaRPr>
          </a:p>
          <a:p>
            <a:pPr marL="457200" lvl="0" indent="0" rtl="0">
              <a:lnSpc>
                <a:spcPct val="150000"/>
              </a:lnSpc>
              <a:spcBef>
                <a:spcPts val="1600"/>
              </a:spcBef>
              <a:spcAft>
                <a:spcPts val="1600"/>
              </a:spcAft>
              <a:buNone/>
            </a:pP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55"/>
        <p:cNvGrpSpPr/>
        <p:nvPr/>
      </p:nvGrpSpPr>
      <p:grpSpPr>
        <a:xfrm>
          <a:off x="0" y="0"/>
          <a:ext cx="0" cy="0"/>
          <a:chOff x="0" y="0"/>
          <a:chExt cx="0" cy="0"/>
        </a:xfrm>
      </p:grpSpPr>
      <p:sp>
        <p:nvSpPr>
          <p:cNvPr id="156" name="Google Shape;156;p32"/>
          <p:cNvSpPr/>
          <p:nvPr/>
        </p:nvSpPr>
        <p:spPr>
          <a:xfrm>
            <a:off x="0" y="0"/>
            <a:ext cx="9144000" cy="656590"/>
          </a:xfrm>
          <a:custGeom>
            <a:avLst/>
            <a:gdLst/>
            <a:ahLst/>
            <a:cxnLst/>
            <a:rect l="l" t="t" r="r" b="b"/>
            <a:pathLst>
              <a:path w="9144000" h="656590" extrusionOk="0">
                <a:moveTo>
                  <a:pt x="0" y="656386"/>
                </a:moveTo>
                <a:lnTo>
                  <a:pt x="9144000" y="656386"/>
                </a:lnTo>
                <a:lnTo>
                  <a:pt x="9144000" y="0"/>
                </a:lnTo>
                <a:lnTo>
                  <a:pt x="0" y="0"/>
                </a:lnTo>
                <a:lnTo>
                  <a:pt x="0" y="656386"/>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57" name="Google Shape;157;p32"/>
          <p:cNvSpPr/>
          <p:nvPr/>
        </p:nvSpPr>
        <p:spPr>
          <a:xfrm>
            <a:off x="0" y="656348"/>
            <a:ext cx="9144000" cy="10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58" name="Google Shape;158;p32"/>
          <p:cNvSpPr txBox="1">
            <a:spLocks noGrp="1"/>
          </p:cNvSpPr>
          <p:nvPr>
            <p:ph type="title"/>
          </p:nvPr>
        </p:nvSpPr>
        <p:spPr>
          <a:xfrm>
            <a:off x="171275" y="111850"/>
            <a:ext cx="8743800" cy="391200"/>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 sz="2800">
                <a:latin typeface="Palatino"/>
                <a:ea typeface="Palatino"/>
                <a:cs typeface="Palatino"/>
                <a:sym typeface="Palatino"/>
              </a:rPr>
              <a:t>Agenda</a:t>
            </a:r>
            <a:endParaRPr sz="2800">
              <a:latin typeface="Palatino"/>
              <a:ea typeface="Palatino"/>
              <a:cs typeface="Palatino"/>
              <a:sym typeface="Palatino"/>
            </a:endParaRPr>
          </a:p>
        </p:txBody>
      </p:sp>
      <p:graphicFrame>
        <p:nvGraphicFramePr>
          <p:cNvPr id="159" name="Google Shape;159;p32"/>
          <p:cNvGraphicFramePr/>
          <p:nvPr/>
        </p:nvGraphicFramePr>
        <p:xfrm>
          <a:off x="2340338" y="1413575"/>
          <a:ext cx="4463325" cy="2743020"/>
        </p:xfrm>
        <a:graphic>
          <a:graphicData uri="http://schemas.openxmlformats.org/drawingml/2006/table">
            <a:tbl>
              <a:tblPr>
                <a:noFill/>
                <a:tableStyleId>{61B915CA-9315-4C13-BBC7-D6FF689EBFDC}</a:tableStyleId>
              </a:tblPr>
              <a:tblGrid>
                <a:gridCol w="4463325">
                  <a:extLst>
                    <a:ext uri="{9D8B030D-6E8A-4147-A177-3AD203B41FA5}">
                      <a16:colId xmlns:a16="http://schemas.microsoft.com/office/drawing/2014/main" xmlns="" val="20000"/>
                    </a:ext>
                  </a:extLst>
                </a:gridCol>
              </a:tblGrid>
              <a:tr h="381000">
                <a:tc>
                  <a:txBody>
                    <a:bodyPr/>
                    <a:lstStyle/>
                    <a:p>
                      <a:pPr marL="0" lvl="0" indent="0" rtl="0">
                        <a:spcBef>
                          <a:spcPts val="0"/>
                        </a:spcBef>
                        <a:spcAft>
                          <a:spcPts val="0"/>
                        </a:spcAft>
                        <a:buNone/>
                      </a:pPr>
                      <a:r>
                        <a:rPr lang="en" sz="1800">
                          <a:latin typeface="Century Gothic"/>
                          <a:ea typeface="Century Gothic"/>
                          <a:cs typeface="Century Gothic"/>
                          <a:sym typeface="Century Gothic"/>
                        </a:rPr>
                        <a:t>Background</a:t>
                      </a:r>
                      <a:endParaRPr sz="1800">
                        <a:latin typeface="Century Gothic"/>
                        <a:ea typeface="Century Gothic"/>
                        <a:cs typeface="Century Gothic"/>
                        <a:sym typeface="Century Gothic"/>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D9D9D9"/>
                    </a:solidFill>
                  </a:tcPr>
                </a:tc>
                <a:extLst>
                  <a:ext uri="{0D108BD9-81ED-4DB2-BD59-A6C34878D82A}">
                    <a16:rowId xmlns:a16="http://schemas.microsoft.com/office/drawing/2014/main" xmlns="" val="10000"/>
                  </a:ext>
                </a:extLst>
              </a:tr>
              <a:tr h="381000">
                <a:tc>
                  <a:txBody>
                    <a:bodyPr/>
                    <a:lstStyle/>
                    <a:p>
                      <a:pPr marL="0" lvl="0" indent="0" rtl="0">
                        <a:spcBef>
                          <a:spcPts val="0"/>
                        </a:spcBef>
                        <a:spcAft>
                          <a:spcPts val="0"/>
                        </a:spcAft>
                        <a:buNone/>
                      </a:pPr>
                      <a:r>
                        <a:rPr lang="en" sz="1800">
                          <a:latin typeface="Century Gothic"/>
                          <a:ea typeface="Century Gothic"/>
                          <a:cs typeface="Century Gothic"/>
                          <a:sym typeface="Century Gothic"/>
                        </a:rPr>
                        <a:t>What is HCD?</a:t>
                      </a:r>
                      <a:endParaRPr sz="1800">
                        <a:latin typeface="Century Gothic"/>
                        <a:ea typeface="Century Gothic"/>
                        <a:cs typeface="Century Gothic"/>
                        <a:sym typeface="Century Gothic"/>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D9D9D9"/>
                    </a:solidFill>
                  </a:tcPr>
                </a:tc>
                <a:extLst>
                  <a:ext uri="{0D108BD9-81ED-4DB2-BD59-A6C34878D82A}">
                    <a16:rowId xmlns:a16="http://schemas.microsoft.com/office/drawing/2014/main" xmlns="" val="10001"/>
                  </a:ext>
                </a:extLst>
              </a:tr>
              <a:tr h="381000">
                <a:tc>
                  <a:txBody>
                    <a:bodyPr/>
                    <a:lstStyle/>
                    <a:p>
                      <a:pPr marL="0" lvl="0" indent="0" rtl="0">
                        <a:spcBef>
                          <a:spcPts val="0"/>
                        </a:spcBef>
                        <a:spcAft>
                          <a:spcPts val="0"/>
                        </a:spcAft>
                        <a:buNone/>
                      </a:pPr>
                      <a:r>
                        <a:rPr lang="en" sz="1800">
                          <a:latin typeface="Century Gothic"/>
                          <a:ea typeface="Century Gothic"/>
                          <a:cs typeface="Century Gothic"/>
                          <a:sym typeface="Century Gothic"/>
                        </a:rPr>
                        <a:t>Key Insights</a:t>
                      </a:r>
                      <a:endParaRPr sz="1800">
                        <a:latin typeface="Century Gothic"/>
                        <a:ea typeface="Century Gothic"/>
                        <a:cs typeface="Century Gothic"/>
                        <a:sym typeface="Century Gothic"/>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D9D9D9"/>
                    </a:solidFill>
                  </a:tcPr>
                </a:tc>
                <a:extLst>
                  <a:ext uri="{0D108BD9-81ED-4DB2-BD59-A6C34878D82A}">
                    <a16:rowId xmlns:a16="http://schemas.microsoft.com/office/drawing/2014/main" xmlns="" val="10002"/>
                  </a:ext>
                </a:extLst>
              </a:tr>
              <a:tr h="381000">
                <a:tc>
                  <a:txBody>
                    <a:bodyPr/>
                    <a:lstStyle/>
                    <a:p>
                      <a:pPr marL="0" lvl="0" indent="0" rtl="0">
                        <a:spcBef>
                          <a:spcPts val="0"/>
                        </a:spcBef>
                        <a:spcAft>
                          <a:spcPts val="0"/>
                        </a:spcAft>
                        <a:buNone/>
                      </a:pPr>
                      <a:r>
                        <a:rPr lang="en" sz="1800">
                          <a:solidFill>
                            <a:schemeClr val="dk1"/>
                          </a:solidFill>
                          <a:latin typeface="Century Gothic"/>
                          <a:ea typeface="Century Gothic"/>
                          <a:cs typeface="Century Gothic"/>
                          <a:sym typeface="Century Gothic"/>
                        </a:rPr>
                        <a:t>Emotional </a:t>
                      </a:r>
                      <a:r>
                        <a:rPr lang="en" sz="1800">
                          <a:latin typeface="Century Gothic"/>
                          <a:ea typeface="Century Gothic"/>
                          <a:cs typeface="Century Gothic"/>
                          <a:sym typeface="Century Gothic"/>
                        </a:rPr>
                        <a:t>Element Recommendations</a:t>
                      </a:r>
                      <a:endParaRPr sz="1800">
                        <a:latin typeface="Century Gothic"/>
                        <a:ea typeface="Century Gothic"/>
                        <a:cs typeface="Century Gothic"/>
                        <a:sym typeface="Century Gothic"/>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D9D9D9"/>
                    </a:solidFill>
                  </a:tcPr>
                </a:tc>
                <a:extLst>
                  <a:ext uri="{0D108BD9-81ED-4DB2-BD59-A6C34878D82A}">
                    <a16:rowId xmlns:a16="http://schemas.microsoft.com/office/drawing/2014/main" xmlns="" val="10003"/>
                  </a:ext>
                </a:extLst>
              </a:tr>
              <a:tr h="381000">
                <a:tc>
                  <a:txBody>
                    <a:bodyPr/>
                    <a:lstStyle/>
                    <a:p>
                      <a:pPr marL="0" lvl="0" indent="0" rtl="0">
                        <a:spcBef>
                          <a:spcPts val="0"/>
                        </a:spcBef>
                        <a:spcAft>
                          <a:spcPts val="0"/>
                        </a:spcAft>
                        <a:buNone/>
                      </a:pPr>
                      <a:r>
                        <a:rPr lang="en" sz="1800">
                          <a:solidFill>
                            <a:schemeClr val="dk1"/>
                          </a:solidFill>
                          <a:latin typeface="Century Gothic"/>
                          <a:ea typeface="Century Gothic"/>
                          <a:cs typeface="Century Gothic"/>
                          <a:sym typeface="Century Gothic"/>
                        </a:rPr>
                        <a:t>Structural </a:t>
                      </a:r>
                      <a:r>
                        <a:rPr lang="en" sz="1800">
                          <a:latin typeface="Century Gothic"/>
                          <a:ea typeface="Century Gothic"/>
                          <a:cs typeface="Century Gothic"/>
                          <a:sym typeface="Century Gothic"/>
                        </a:rPr>
                        <a:t>Element Recommendations</a:t>
                      </a:r>
                      <a:endParaRPr sz="1800">
                        <a:latin typeface="Century Gothic"/>
                        <a:ea typeface="Century Gothic"/>
                        <a:cs typeface="Century Gothic"/>
                        <a:sym typeface="Century Gothic"/>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D9D9D9"/>
                    </a:solidFill>
                  </a:tcPr>
                </a:tc>
                <a:extLst>
                  <a:ext uri="{0D108BD9-81ED-4DB2-BD59-A6C34878D82A}">
                    <a16:rowId xmlns:a16="http://schemas.microsoft.com/office/drawing/2014/main" xmlns="" val="10004"/>
                  </a:ext>
                </a:extLst>
              </a:tr>
              <a:tr h="381000">
                <a:tc>
                  <a:txBody>
                    <a:bodyPr/>
                    <a:lstStyle/>
                    <a:p>
                      <a:pPr marL="0" lvl="0" indent="0" rtl="0">
                        <a:spcBef>
                          <a:spcPts val="0"/>
                        </a:spcBef>
                        <a:spcAft>
                          <a:spcPts val="0"/>
                        </a:spcAft>
                        <a:buNone/>
                      </a:pPr>
                      <a:r>
                        <a:rPr lang="en" sz="1800">
                          <a:latin typeface="Century Gothic"/>
                          <a:ea typeface="Century Gothic"/>
                          <a:cs typeface="Century Gothic"/>
                          <a:sym typeface="Century Gothic"/>
                        </a:rPr>
                        <a:t>Additional Details</a:t>
                      </a:r>
                      <a:endParaRPr sz="1800">
                        <a:latin typeface="Century Gothic"/>
                        <a:ea typeface="Century Gothic"/>
                        <a:cs typeface="Century Gothic"/>
                        <a:sym typeface="Century Gothic"/>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solidFill>
                      <a:srgbClr val="D9D9D9"/>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33"/>
          <p:cNvPicPr preferRelativeResize="0"/>
          <p:nvPr/>
        </p:nvPicPr>
        <p:blipFill>
          <a:blip r:embed="rId3">
            <a:alphaModFix/>
          </a:blip>
          <a:stretch>
            <a:fillRect/>
          </a:stretch>
        </p:blipFill>
        <p:spPr>
          <a:xfrm>
            <a:off x="144525" y="1000075"/>
            <a:ext cx="1282850" cy="1473552"/>
          </a:xfrm>
          <a:prstGeom prst="rect">
            <a:avLst/>
          </a:prstGeom>
          <a:noFill/>
          <a:ln>
            <a:noFill/>
          </a:ln>
        </p:spPr>
      </p:pic>
      <p:pic>
        <p:nvPicPr>
          <p:cNvPr id="165" name="Google Shape;165;p33"/>
          <p:cNvPicPr preferRelativeResize="0"/>
          <p:nvPr/>
        </p:nvPicPr>
        <p:blipFill>
          <a:blip r:embed="rId4">
            <a:alphaModFix/>
          </a:blip>
          <a:stretch>
            <a:fillRect/>
          </a:stretch>
        </p:blipFill>
        <p:spPr>
          <a:xfrm>
            <a:off x="4276500" y="2395000"/>
            <a:ext cx="1282850" cy="1282850"/>
          </a:xfrm>
          <a:prstGeom prst="rect">
            <a:avLst/>
          </a:prstGeom>
          <a:noFill/>
          <a:ln>
            <a:noFill/>
          </a:ln>
        </p:spPr>
      </p:pic>
      <p:pic>
        <p:nvPicPr>
          <p:cNvPr id="166" name="Google Shape;166;p33"/>
          <p:cNvPicPr preferRelativeResize="0"/>
          <p:nvPr/>
        </p:nvPicPr>
        <p:blipFill>
          <a:blip r:embed="rId5">
            <a:alphaModFix/>
          </a:blip>
          <a:stretch>
            <a:fillRect/>
          </a:stretch>
        </p:blipFill>
        <p:spPr>
          <a:xfrm>
            <a:off x="144525" y="2776000"/>
            <a:ext cx="1373650" cy="1373650"/>
          </a:xfrm>
          <a:prstGeom prst="rect">
            <a:avLst/>
          </a:prstGeom>
          <a:noFill/>
          <a:ln>
            <a:noFill/>
          </a:ln>
        </p:spPr>
      </p:pic>
      <p:pic>
        <p:nvPicPr>
          <p:cNvPr id="167" name="Google Shape;167;p33"/>
          <p:cNvPicPr preferRelativeResize="0"/>
          <p:nvPr/>
        </p:nvPicPr>
        <p:blipFill>
          <a:blip r:embed="rId6">
            <a:alphaModFix/>
          </a:blip>
          <a:stretch>
            <a:fillRect/>
          </a:stretch>
        </p:blipFill>
        <p:spPr>
          <a:xfrm>
            <a:off x="4276500" y="1019236"/>
            <a:ext cx="1282850" cy="1282825"/>
          </a:xfrm>
          <a:prstGeom prst="rect">
            <a:avLst/>
          </a:prstGeom>
          <a:noFill/>
          <a:ln>
            <a:noFill/>
          </a:ln>
        </p:spPr>
      </p:pic>
      <p:sp>
        <p:nvSpPr>
          <p:cNvPr id="168" name="Google Shape;168;p33"/>
          <p:cNvSpPr txBox="1"/>
          <p:nvPr/>
        </p:nvSpPr>
        <p:spPr>
          <a:xfrm>
            <a:off x="1763475" y="1197925"/>
            <a:ext cx="2110800" cy="694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9" name="Google Shape;169;p33"/>
          <p:cNvSpPr txBox="1"/>
          <p:nvPr/>
        </p:nvSpPr>
        <p:spPr>
          <a:xfrm>
            <a:off x="1647000" y="2951075"/>
            <a:ext cx="2324700" cy="761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solidFill>
                  <a:schemeClr val="dk2"/>
                </a:solidFill>
                <a:latin typeface="Century Gothic"/>
                <a:ea typeface="Century Gothic"/>
                <a:cs typeface="Century Gothic"/>
                <a:sym typeface="Century Gothic"/>
              </a:rPr>
              <a:t>Jessica Jenkins</a:t>
            </a:r>
            <a:endParaRPr sz="1800" b="1">
              <a:solidFill>
                <a:schemeClr val="dk2"/>
              </a:solidFill>
              <a:latin typeface="Century Gothic"/>
              <a:ea typeface="Century Gothic"/>
              <a:cs typeface="Century Gothic"/>
              <a:sym typeface="Century Gothic"/>
            </a:endParaRPr>
          </a:p>
          <a:p>
            <a:pPr marL="0" lvl="0" indent="0" rtl="0">
              <a:lnSpc>
                <a:spcPct val="115000"/>
              </a:lnSpc>
              <a:spcBef>
                <a:spcPts val="1600"/>
              </a:spcBef>
              <a:spcAft>
                <a:spcPts val="1600"/>
              </a:spcAft>
              <a:buNone/>
            </a:pPr>
            <a:r>
              <a:rPr lang="en" sz="1800">
                <a:solidFill>
                  <a:schemeClr val="dk2"/>
                </a:solidFill>
                <a:latin typeface="Century Gothic"/>
                <a:ea typeface="Century Gothic"/>
                <a:cs typeface="Century Gothic"/>
                <a:sym typeface="Century Gothic"/>
              </a:rPr>
              <a:t>Design Facilitator</a:t>
            </a:r>
            <a:endParaRPr sz="1800" b="1">
              <a:solidFill>
                <a:schemeClr val="dk2"/>
              </a:solidFill>
              <a:latin typeface="Century Gothic"/>
              <a:ea typeface="Century Gothic"/>
              <a:cs typeface="Century Gothic"/>
              <a:sym typeface="Century Gothic"/>
            </a:endParaRPr>
          </a:p>
        </p:txBody>
      </p:sp>
      <p:sp>
        <p:nvSpPr>
          <p:cNvPr id="170" name="Google Shape;170;p33"/>
          <p:cNvSpPr txBox="1"/>
          <p:nvPr/>
        </p:nvSpPr>
        <p:spPr>
          <a:xfrm>
            <a:off x="6018300" y="1203738"/>
            <a:ext cx="2324700" cy="761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solidFill>
                  <a:schemeClr val="dk2"/>
                </a:solidFill>
                <a:latin typeface="Century Gothic"/>
                <a:ea typeface="Century Gothic"/>
                <a:cs typeface="Century Gothic"/>
                <a:sym typeface="Century Gothic"/>
              </a:rPr>
              <a:t>Mark Kubaczyk</a:t>
            </a:r>
            <a:endParaRPr sz="1800" b="1">
              <a:solidFill>
                <a:schemeClr val="dk2"/>
              </a:solidFill>
              <a:latin typeface="Century Gothic"/>
              <a:ea typeface="Century Gothic"/>
              <a:cs typeface="Century Gothic"/>
              <a:sym typeface="Century Gothic"/>
            </a:endParaRPr>
          </a:p>
          <a:p>
            <a:pPr marL="0" lvl="0" indent="0" rtl="0">
              <a:lnSpc>
                <a:spcPct val="115000"/>
              </a:lnSpc>
              <a:spcBef>
                <a:spcPts val="1600"/>
              </a:spcBef>
              <a:spcAft>
                <a:spcPts val="1600"/>
              </a:spcAft>
              <a:buNone/>
            </a:pPr>
            <a:r>
              <a:rPr lang="en" sz="1800">
                <a:solidFill>
                  <a:schemeClr val="dk2"/>
                </a:solidFill>
                <a:latin typeface="Century Gothic"/>
                <a:ea typeface="Century Gothic"/>
                <a:cs typeface="Century Gothic"/>
                <a:sym typeface="Century Gothic"/>
              </a:rPr>
              <a:t>Design Facilitator</a:t>
            </a:r>
            <a:endParaRPr sz="1800" b="1">
              <a:solidFill>
                <a:schemeClr val="dk2"/>
              </a:solidFill>
              <a:latin typeface="Century Gothic"/>
              <a:ea typeface="Century Gothic"/>
              <a:cs typeface="Century Gothic"/>
              <a:sym typeface="Century Gothic"/>
            </a:endParaRPr>
          </a:p>
        </p:txBody>
      </p:sp>
      <p:sp>
        <p:nvSpPr>
          <p:cNvPr id="171" name="Google Shape;171;p33"/>
          <p:cNvSpPr txBox="1"/>
          <p:nvPr/>
        </p:nvSpPr>
        <p:spPr>
          <a:xfrm>
            <a:off x="1656525" y="1355750"/>
            <a:ext cx="2324700" cy="761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solidFill>
                  <a:schemeClr val="dk2"/>
                </a:solidFill>
                <a:latin typeface="Century Gothic"/>
                <a:ea typeface="Century Gothic"/>
                <a:cs typeface="Century Gothic"/>
                <a:sym typeface="Century Gothic"/>
              </a:rPr>
              <a:t>Terry Allebaugh</a:t>
            </a:r>
            <a:endParaRPr sz="1800" b="1">
              <a:solidFill>
                <a:schemeClr val="dk2"/>
              </a:solidFill>
              <a:latin typeface="Century Gothic"/>
              <a:ea typeface="Century Gothic"/>
              <a:cs typeface="Century Gothic"/>
              <a:sym typeface="Century Gothic"/>
            </a:endParaRPr>
          </a:p>
          <a:p>
            <a:pPr marL="0" lvl="0" indent="0" rtl="0">
              <a:lnSpc>
                <a:spcPct val="115000"/>
              </a:lnSpc>
              <a:spcBef>
                <a:spcPts val="1600"/>
              </a:spcBef>
              <a:spcAft>
                <a:spcPts val="1600"/>
              </a:spcAft>
              <a:buNone/>
            </a:pPr>
            <a:r>
              <a:rPr lang="en" sz="1800">
                <a:solidFill>
                  <a:schemeClr val="dk2"/>
                </a:solidFill>
                <a:latin typeface="Century Gothic"/>
                <a:ea typeface="Century Gothic"/>
                <a:cs typeface="Century Gothic"/>
                <a:sym typeface="Century Gothic"/>
              </a:rPr>
              <a:t> Project Lead	</a:t>
            </a:r>
            <a:endParaRPr sz="1800" b="1">
              <a:solidFill>
                <a:schemeClr val="dk2"/>
              </a:solidFill>
              <a:latin typeface="Century Gothic"/>
              <a:ea typeface="Century Gothic"/>
              <a:cs typeface="Century Gothic"/>
              <a:sym typeface="Century Gothic"/>
            </a:endParaRPr>
          </a:p>
        </p:txBody>
      </p:sp>
      <p:sp>
        <p:nvSpPr>
          <p:cNvPr id="172" name="Google Shape;172;p33"/>
          <p:cNvSpPr txBox="1"/>
          <p:nvPr/>
        </p:nvSpPr>
        <p:spPr>
          <a:xfrm>
            <a:off x="6078450" y="2623450"/>
            <a:ext cx="2872800" cy="761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solidFill>
                  <a:schemeClr val="dk2"/>
                </a:solidFill>
                <a:latin typeface="Century Gothic"/>
                <a:ea typeface="Century Gothic"/>
                <a:cs typeface="Century Gothic"/>
                <a:sym typeface="Century Gothic"/>
              </a:rPr>
              <a:t>Sarah Thelen</a:t>
            </a:r>
            <a:endParaRPr sz="1800" b="1">
              <a:solidFill>
                <a:schemeClr val="dk2"/>
              </a:solidFill>
              <a:latin typeface="Century Gothic"/>
              <a:ea typeface="Century Gothic"/>
              <a:cs typeface="Century Gothic"/>
              <a:sym typeface="Century Gothic"/>
            </a:endParaRPr>
          </a:p>
          <a:p>
            <a:pPr marL="0" lvl="0" indent="0" rtl="0">
              <a:lnSpc>
                <a:spcPct val="115000"/>
              </a:lnSpc>
              <a:spcBef>
                <a:spcPts val="1600"/>
              </a:spcBef>
              <a:spcAft>
                <a:spcPts val="1600"/>
              </a:spcAft>
              <a:buNone/>
            </a:pPr>
            <a:r>
              <a:rPr lang="en" sz="1800">
                <a:solidFill>
                  <a:schemeClr val="dk2"/>
                </a:solidFill>
                <a:latin typeface="Century Gothic"/>
                <a:ea typeface="Century Gothic"/>
                <a:cs typeface="Century Gothic"/>
                <a:sym typeface="Century Gothic"/>
              </a:rPr>
              <a:t>HCD Project Manager </a:t>
            </a:r>
            <a:endParaRPr sz="1800" b="1">
              <a:solidFill>
                <a:schemeClr val="dk2"/>
              </a:solidFill>
              <a:latin typeface="Century Gothic"/>
              <a:ea typeface="Century Gothic"/>
              <a:cs typeface="Century Gothic"/>
              <a:sym typeface="Century Gothic"/>
            </a:endParaRPr>
          </a:p>
        </p:txBody>
      </p:sp>
      <p:pic>
        <p:nvPicPr>
          <p:cNvPr id="173" name="Google Shape;173;p33"/>
          <p:cNvPicPr preferRelativeResize="0"/>
          <p:nvPr/>
        </p:nvPicPr>
        <p:blipFill rotWithShape="1">
          <a:blip r:embed="rId7">
            <a:alphaModFix/>
          </a:blip>
          <a:srcRect t="6526" b="23597"/>
          <a:stretch/>
        </p:blipFill>
        <p:spPr>
          <a:xfrm>
            <a:off x="4276500" y="3765675"/>
            <a:ext cx="1282850" cy="1347057"/>
          </a:xfrm>
          <a:prstGeom prst="rect">
            <a:avLst/>
          </a:prstGeom>
          <a:noFill/>
          <a:ln>
            <a:noFill/>
          </a:ln>
        </p:spPr>
      </p:pic>
      <p:sp>
        <p:nvSpPr>
          <p:cNvPr id="174" name="Google Shape;174;p33"/>
          <p:cNvSpPr/>
          <p:nvPr/>
        </p:nvSpPr>
        <p:spPr>
          <a:xfrm>
            <a:off x="0" y="0"/>
            <a:ext cx="9144000" cy="656590"/>
          </a:xfrm>
          <a:custGeom>
            <a:avLst/>
            <a:gdLst/>
            <a:ahLst/>
            <a:cxnLst/>
            <a:rect l="l" t="t" r="r" b="b"/>
            <a:pathLst>
              <a:path w="9144000" h="656590" extrusionOk="0">
                <a:moveTo>
                  <a:pt x="0" y="656386"/>
                </a:moveTo>
                <a:lnTo>
                  <a:pt x="9144000" y="656386"/>
                </a:lnTo>
                <a:lnTo>
                  <a:pt x="9144000" y="0"/>
                </a:lnTo>
                <a:lnTo>
                  <a:pt x="0" y="0"/>
                </a:lnTo>
                <a:lnTo>
                  <a:pt x="0" y="656386"/>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75" name="Google Shape;175;p33"/>
          <p:cNvSpPr txBox="1"/>
          <p:nvPr/>
        </p:nvSpPr>
        <p:spPr>
          <a:xfrm>
            <a:off x="6078450" y="4043138"/>
            <a:ext cx="2509200" cy="761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solidFill>
                  <a:schemeClr val="dk2"/>
                </a:solidFill>
                <a:latin typeface="Century Gothic"/>
                <a:ea typeface="Century Gothic"/>
                <a:cs typeface="Century Gothic"/>
                <a:sym typeface="Century Gothic"/>
              </a:rPr>
              <a:t>Tom Allin</a:t>
            </a:r>
            <a:endParaRPr sz="1800" b="1">
              <a:solidFill>
                <a:schemeClr val="dk2"/>
              </a:solidFill>
              <a:latin typeface="Century Gothic"/>
              <a:ea typeface="Century Gothic"/>
              <a:cs typeface="Century Gothic"/>
              <a:sym typeface="Century Gothic"/>
            </a:endParaRPr>
          </a:p>
          <a:p>
            <a:pPr marL="0" lvl="0" indent="0" rtl="0">
              <a:lnSpc>
                <a:spcPct val="115000"/>
              </a:lnSpc>
              <a:spcBef>
                <a:spcPts val="1600"/>
              </a:spcBef>
              <a:spcAft>
                <a:spcPts val="1600"/>
              </a:spcAft>
              <a:buNone/>
            </a:pPr>
            <a:r>
              <a:rPr lang="en" sz="1800">
                <a:solidFill>
                  <a:schemeClr val="dk2"/>
                </a:solidFill>
                <a:latin typeface="Century Gothic"/>
                <a:ea typeface="Century Gothic"/>
                <a:cs typeface="Century Gothic"/>
                <a:sym typeface="Century Gothic"/>
              </a:rPr>
              <a:t>HCD Project Mentor</a:t>
            </a:r>
            <a:endParaRPr sz="1800" b="1">
              <a:solidFill>
                <a:schemeClr val="dk2"/>
              </a:solidFill>
              <a:latin typeface="Century Gothic"/>
              <a:ea typeface="Century Gothic"/>
              <a:cs typeface="Century Gothic"/>
              <a:sym typeface="Century Gothic"/>
            </a:endParaRPr>
          </a:p>
        </p:txBody>
      </p:sp>
      <p:sp>
        <p:nvSpPr>
          <p:cNvPr id="176" name="Google Shape;176;p33"/>
          <p:cNvSpPr txBox="1"/>
          <p:nvPr/>
        </p:nvSpPr>
        <p:spPr>
          <a:xfrm>
            <a:off x="1599150" y="56600"/>
            <a:ext cx="5945700" cy="656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800">
                <a:solidFill>
                  <a:srgbClr val="FFFFFF"/>
                </a:solidFill>
                <a:latin typeface="Palatino"/>
                <a:ea typeface="Palatino"/>
                <a:cs typeface="Palatino"/>
                <a:sym typeface="Palatino"/>
              </a:rPr>
              <a:t>Meet the Team</a:t>
            </a:r>
            <a:endParaRPr sz="2800">
              <a:solidFill>
                <a:srgbClr val="FFFFFF"/>
              </a:solidFill>
              <a:latin typeface="Palatino"/>
              <a:ea typeface="Palatino"/>
              <a:cs typeface="Palatino"/>
              <a:sym typeface="Palatin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77303" y="141274"/>
            <a:ext cx="1727700" cy="1488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2" name="Google Shape;182;p34"/>
          <p:cNvSpPr txBox="1">
            <a:spLocks noGrp="1"/>
          </p:cNvSpPr>
          <p:nvPr>
            <p:ph type="body" idx="1"/>
          </p:nvPr>
        </p:nvSpPr>
        <p:spPr>
          <a:xfrm>
            <a:off x="395275" y="802900"/>
            <a:ext cx="2041500" cy="390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600" b="1">
                <a:solidFill>
                  <a:srgbClr val="3D85C6"/>
                </a:solidFill>
              </a:rPr>
              <a:t>2015</a:t>
            </a:r>
            <a:endParaRPr sz="3600" b="1">
              <a:solidFill>
                <a:srgbClr val="3D85C6"/>
              </a:solidFill>
            </a:endParaRPr>
          </a:p>
          <a:p>
            <a:pPr marL="0" lvl="0" indent="0" algn="ctr" rtl="0">
              <a:spcBef>
                <a:spcPts val="0"/>
              </a:spcBef>
              <a:spcAft>
                <a:spcPts val="0"/>
              </a:spcAft>
              <a:buClr>
                <a:schemeClr val="dk1"/>
              </a:buClr>
              <a:buSzPts val="1100"/>
              <a:buFont typeface="Arial"/>
              <a:buNone/>
            </a:pPr>
            <a:endParaRPr sz="2400" b="1">
              <a:solidFill>
                <a:srgbClr val="3D85C6"/>
              </a:solidFill>
            </a:endParaRPr>
          </a:p>
          <a:p>
            <a:pPr marL="0" lvl="0" indent="0" algn="ctr" rtl="0">
              <a:spcBef>
                <a:spcPts val="0"/>
              </a:spcBef>
              <a:spcAft>
                <a:spcPts val="0"/>
              </a:spcAft>
              <a:buClr>
                <a:schemeClr val="dk1"/>
              </a:buClr>
              <a:buSzPts val="1100"/>
              <a:buFont typeface="Arial"/>
              <a:buNone/>
            </a:pPr>
            <a:r>
              <a:rPr lang="en" sz="3600" b="1">
                <a:solidFill>
                  <a:srgbClr val="3D85C6"/>
                </a:solidFill>
              </a:rPr>
              <a:t>888</a:t>
            </a:r>
            <a:endParaRPr sz="3600" b="1">
              <a:solidFill>
                <a:srgbClr val="3D85C6"/>
              </a:solidFill>
            </a:endParaRPr>
          </a:p>
          <a:p>
            <a:pPr marL="0" lvl="0" indent="0" algn="ctr" rtl="0">
              <a:spcBef>
                <a:spcPts val="0"/>
              </a:spcBef>
              <a:spcAft>
                <a:spcPts val="0"/>
              </a:spcAft>
              <a:buClr>
                <a:schemeClr val="dk1"/>
              </a:buClr>
              <a:buSzPts val="1100"/>
              <a:buFont typeface="Arial"/>
              <a:buNone/>
            </a:pPr>
            <a:endParaRPr sz="2400" b="1">
              <a:solidFill>
                <a:srgbClr val="3D85C6"/>
              </a:solidFill>
            </a:endParaRPr>
          </a:p>
          <a:p>
            <a:pPr marL="0" lvl="0" indent="0" algn="ctr" rtl="0">
              <a:spcBef>
                <a:spcPts val="0"/>
              </a:spcBef>
              <a:spcAft>
                <a:spcPts val="0"/>
              </a:spcAft>
              <a:buClr>
                <a:schemeClr val="dk1"/>
              </a:buClr>
              <a:buSzPts val="1100"/>
              <a:buFont typeface="Arial"/>
              <a:buNone/>
            </a:pPr>
            <a:r>
              <a:rPr lang="en" sz="3600" b="1">
                <a:solidFill>
                  <a:srgbClr val="3D85C6"/>
                </a:solidFill>
              </a:rPr>
              <a:t>1,971</a:t>
            </a:r>
            <a:endParaRPr sz="3600" b="1">
              <a:solidFill>
                <a:srgbClr val="3D85C6"/>
              </a:solidFill>
            </a:endParaRPr>
          </a:p>
          <a:p>
            <a:pPr marL="0" lvl="0" indent="0" algn="ctr" rtl="0">
              <a:spcBef>
                <a:spcPts val="0"/>
              </a:spcBef>
              <a:spcAft>
                <a:spcPts val="0"/>
              </a:spcAft>
              <a:buClr>
                <a:schemeClr val="dk1"/>
              </a:buClr>
              <a:buSzPts val="1100"/>
              <a:buFont typeface="Arial"/>
              <a:buNone/>
            </a:pPr>
            <a:endParaRPr sz="2400" b="1">
              <a:solidFill>
                <a:srgbClr val="3D85C6"/>
              </a:solidFill>
            </a:endParaRPr>
          </a:p>
          <a:p>
            <a:pPr marL="0" lvl="0" indent="0" algn="ctr" rtl="0">
              <a:spcBef>
                <a:spcPts val="0"/>
              </a:spcBef>
              <a:spcAft>
                <a:spcPts val="0"/>
              </a:spcAft>
              <a:buClr>
                <a:schemeClr val="dk1"/>
              </a:buClr>
              <a:buSzPts val="1100"/>
              <a:buFont typeface="Arial"/>
              <a:buNone/>
            </a:pPr>
            <a:r>
              <a:rPr lang="en" sz="3600" b="1">
                <a:solidFill>
                  <a:srgbClr val="3D85C6"/>
                </a:solidFill>
              </a:rPr>
              <a:t>85%</a:t>
            </a:r>
            <a:endParaRPr sz="3600" b="1">
              <a:solidFill>
                <a:srgbClr val="3D85C6"/>
              </a:solidFill>
            </a:endParaRPr>
          </a:p>
          <a:p>
            <a:pPr marL="0" lvl="0" indent="0" algn="ctr" rtl="0">
              <a:spcBef>
                <a:spcPts val="0"/>
              </a:spcBef>
              <a:spcAft>
                <a:spcPts val="0"/>
              </a:spcAft>
              <a:buClr>
                <a:schemeClr val="dk1"/>
              </a:buClr>
              <a:buSzPts val="1100"/>
              <a:buFont typeface="Arial"/>
              <a:buNone/>
            </a:pPr>
            <a:endParaRPr sz="2400" b="1">
              <a:solidFill>
                <a:srgbClr val="3D85C6"/>
              </a:solidFill>
            </a:endParaRPr>
          </a:p>
          <a:p>
            <a:pPr marL="0" lvl="0" indent="0" algn="ctr" rtl="0">
              <a:spcBef>
                <a:spcPts val="0"/>
              </a:spcBef>
              <a:spcAft>
                <a:spcPts val="0"/>
              </a:spcAft>
              <a:buClr>
                <a:schemeClr val="dk1"/>
              </a:buClr>
              <a:buSzPts val="1100"/>
              <a:buFont typeface="Arial"/>
              <a:buNone/>
            </a:pPr>
            <a:r>
              <a:rPr lang="en" sz="3600" b="1">
                <a:solidFill>
                  <a:srgbClr val="3D85C6"/>
                </a:solidFill>
              </a:rPr>
              <a:t>85%</a:t>
            </a:r>
            <a:endParaRPr b="1">
              <a:solidFill>
                <a:srgbClr val="3D85C6"/>
              </a:solidFill>
            </a:endParaRPr>
          </a:p>
        </p:txBody>
      </p:sp>
      <p:sp>
        <p:nvSpPr>
          <p:cNvPr id="183" name="Google Shape;183;p34"/>
          <p:cNvSpPr txBox="1">
            <a:spLocks noGrp="1"/>
          </p:cNvSpPr>
          <p:nvPr>
            <p:ph type="body" idx="2"/>
          </p:nvPr>
        </p:nvSpPr>
        <p:spPr>
          <a:xfrm>
            <a:off x="2436775" y="802900"/>
            <a:ext cx="6502500" cy="4297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b="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endParaRPr sz="1200" b="0">
              <a:solidFill>
                <a:schemeClr val="dk1"/>
              </a:solidFill>
              <a:latin typeface="Times New Roman"/>
              <a:ea typeface="Times New Roman"/>
              <a:cs typeface="Times New Roman"/>
              <a:sym typeface="Times New Roman"/>
            </a:endParaRPr>
          </a:p>
          <a:p>
            <a:pPr marL="0" lvl="0" indent="0">
              <a:spcBef>
                <a:spcPts val="0"/>
              </a:spcBef>
              <a:spcAft>
                <a:spcPts val="0"/>
              </a:spcAft>
              <a:buNone/>
            </a:pPr>
            <a:endParaRPr/>
          </a:p>
        </p:txBody>
      </p:sp>
      <p:sp>
        <p:nvSpPr>
          <p:cNvPr id="184" name="Google Shape;184;p34"/>
          <p:cNvSpPr/>
          <p:nvPr/>
        </p:nvSpPr>
        <p:spPr>
          <a:xfrm>
            <a:off x="0" y="0"/>
            <a:ext cx="9144000" cy="656590"/>
          </a:xfrm>
          <a:custGeom>
            <a:avLst/>
            <a:gdLst/>
            <a:ahLst/>
            <a:cxnLst/>
            <a:rect l="l" t="t" r="r" b="b"/>
            <a:pathLst>
              <a:path w="9144000" h="656590" extrusionOk="0">
                <a:moveTo>
                  <a:pt x="0" y="656386"/>
                </a:moveTo>
                <a:lnTo>
                  <a:pt x="9144000" y="656386"/>
                </a:lnTo>
                <a:lnTo>
                  <a:pt x="9144000" y="0"/>
                </a:lnTo>
                <a:lnTo>
                  <a:pt x="0" y="0"/>
                </a:lnTo>
                <a:lnTo>
                  <a:pt x="0" y="656386"/>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85" name="Google Shape;185;p34"/>
          <p:cNvSpPr txBox="1"/>
          <p:nvPr/>
        </p:nvSpPr>
        <p:spPr>
          <a:xfrm>
            <a:off x="2616700" y="802900"/>
            <a:ext cx="6411300" cy="943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Year that Former Governor McCrory vowed to end veteran homelessness. Governor Cooper affirmed vow.</a:t>
            </a:r>
            <a:endParaRPr>
              <a:latin typeface="Century Gothic"/>
              <a:ea typeface="Century Gothic"/>
              <a:cs typeface="Century Gothic"/>
              <a:sym typeface="Century Gothic"/>
            </a:endParaRPr>
          </a:p>
        </p:txBody>
      </p:sp>
      <p:sp>
        <p:nvSpPr>
          <p:cNvPr id="186" name="Google Shape;186;p34"/>
          <p:cNvSpPr txBox="1"/>
          <p:nvPr/>
        </p:nvSpPr>
        <p:spPr>
          <a:xfrm>
            <a:off x="2616700" y="1746400"/>
            <a:ext cx="6322500" cy="863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The predicted number of homeless veterans in North Carolina, as of 2016.</a:t>
            </a:r>
            <a:endParaRPr>
              <a:latin typeface="Century Gothic"/>
              <a:ea typeface="Century Gothic"/>
              <a:cs typeface="Century Gothic"/>
              <a:sym typeface="Century Gothic"/>
            </a:endParaRPr>
          </a:p>
        </p:txBody>
      </p:sp>
      <p:sp>
        <p:nvSpPr>
          <p:cNvPr id="187" name="Google Shape;187;p34"/>
          <p:cNvSpPr txBox="1"/>
          <p:nvPr/>
        </p:nvSpPr>
        <p:spPr>
          <a:xfrm>
            <a:off x="2760575" y="2609800"/>
            <a:ext cx="6178800" cy="80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The predicted number of veterans that will become chronically homeless between 2017 and 2018.</a:t>
            </a:r>
            <a:endParaRPr>
              <a:latin typeface="Century Gothic"/>
              <a:ea typeface="Century Gothic"/>
              <a:cs typeface="Century Gothic"/>
              <a:sym typeface="Century Gothic"/>
            </a:endParaRPr>
          </a:p>
        </p:txBody>
      </p:sp>
      <p:sp>
        <p:nvSpPr>
          <p:cNvPr id="188" name="Google Shape;188;p34"/>
          <p:cNvSpPr txBox="1"/>
          <p:nvPr/>
        </p:nvSpPr>
        <p:spPr>
          <a:xfrm>
            <a:off x="2760575" y="3636600"/>
            <a:ext cx="6178800" cy="48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Percentage of homeless veterans that are male.</a:t>
            </a:r>
            <a:endParaRPr>
              <a:latin typeface="Century Gothic"/>
              <a:ea typeface="Century Gothic"/>
              <a:cs typeface="Century Gothic"/>
              <a:sym typeface="Century Gothic"/>
            </a:endParaRPr>
          </a:p>
        </p:txBody>
      </p:sp>
      <p:sp>
        <p:nvSpPr>
          <p:cNvPr id="189" name="Google Shape;189;p34"/>
          <p:cNvSpPr txBox="1"/>
          <p:nvPr/>
        </p:nvSpPr>
        <p:spPr>
          <a:xfrm>
            <a:off x="2760400" y="4534125"/>
            <a:ext cx="6178800" cy="721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Percentage of homeless veterans that are single.</a:t>
            </a:r>
            <a:endParaRPr>
              <a:latin typeface="Century Gothic"/>
              <a:ea typeface="Century Gothic"/>
              <a:cs typeface="Century Gothic"/>
              <a:sym typeface="Century Gothic"/>
            </a:endParaRPr>
          </a:p>
        </p:txBody>
      </p:sp>
      <p:sp>
        <p:nvSpPr>
          <p:cNvPr id="190" name="Google Shape;190;p34"/>
          <p:cNvSpPr txBox="1"/>
          <p:nvPr/>
        </p:nvSpPr>
        <p:spPr>
          <a:xfrm>
            <a:off x="1106025" y="26200"/>
            <a:ext cx="7284900" cy="604200"/>
          </a:xfrm>
          <a:prstGeom prst="rect">
            <a:avLst/>
          </a:prstGeom>
          <a:noFill/>
          <a:ln>
            <a:noFill/>
          </a:ln>
        </p:spPr>
        <p:txBody>
          <a:bodyPr spcFirstLastPara="1" wrap="square" lIns="91425" tIns="91425" rIns="91425" bIns="91425" anchor="t" anchorCtr="0">
            <a:noAutofit/>
          </a:bodyPr>
          <a:lstStyle/>
          <a:p>
            <a:pPr marL="12700" lvl="0" indent="0" algn="ctr" rtl="0">
              <a:spcBef>
                <a:spcPts val="0"/>
              </a:spcBef>
              <a:spcAft>
                <a:spcPts val="0"/>
              </a:spcAft>
              <a:buClr>
                <a:schemeClr val="dk1"/>
              </a:buClr>
              <a:buFont typeface="Arial"/>
              <a:buNone/>
            </a:pPr>
            <a:r>
              <a:rPr lang="en" sz="2800">
                <a:solidFill>
                  <a:schemeClr val="lt1"/>
                </a:solidFill>
                <a:latin typeface="Palatino"/>
                <a:ea typeface="Palatino"/>
                <a:cs typeface="Palatino"/>
                <a:sym typeface="Palatino"/>
              </a:rPr>
              <a:t>Homelessness Problem: By the Numbers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94"/>
        <p:cNvGrpSpPr/>
        <p:nvPr/>
      </p:nvGrpSpPr>
      <p:grpSpPr>
        <a:xfrm>
          <a:off x="0" y="0"/>
          <a:ext cx="0" cy="0"/>
          <a:chOff x="0" y="0"/>
          <a:chExt cx="0" cy="0"/>
        </a:xfrm>
      </p:grpSpPr>
      <p:sp>
        <p:nvSpPr>
          <p:cNvPr id="195" name="Google Shape;195;p35"/>
          <p:cNvSpPr txBox="1"/>
          <p:nvPr/>
        </p:nvSpPr>
        <p:spPr>
          <a:xfrm>
            <a:off x="5321300" y="972515"/>
            <a:ext cx="831900" cy="1836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 sz="1200">
                <a:solidFill>
                  <a:srgbClr val="231F20"/>
                </a:solidFill>
                <a:latin typeface="Calibri"/>
                <a:ea typeface="Calibri"/>
                <a:cs typeface="Calibri"/>
                <a:sym typeface="Calibri"/>
              </a:rPr>
              <a:t>Lorem ipsum</a:t>
            </a:r>
            <a:endParaRPr sz="1200">
              <a:latin typeface="Calibri"/>
              <a:ea typeface="Calibri"/>
              <a:cs typeface="Calibri"/>
              <a:sym typeface="Calibri"/>
            </a:endParaRPr>
          </a:p>
        </p:txBody>
      </p:sp>
      <p:sp>
        <p:nvSpPr>
          <p:cNvPr id="196" name="Google Shape;196;p35"/>
          <p:cNvSpPr/>
          <p:nvPr/>
        </p:nvSpPr>
        <p:spPr>
          <a:xfrm>
            <a:off x="0" y="0"/>
            <a:ext cx="9144000" cy="656590"/>
          </a:xfrm>
          <a:custGeom>
            <a:avLst/>
            <a:gdLst/>
            <a:ahLst/>
            <a:cxnLst/>
            <a:rect l="l" t="t" r="r" b="b"/>
            <a:pathLst>
              <a:path w="9144000" h="656590" extrusionOk="0">
                <a:moveTo>
                  <a:pt x="0" y="656386"/>
                </a:moveTo>
                <a:lnTo>
                  <a:pt x="9144000" y="656386"/>
                </a:lnTo>
                <a:lnTo>
                  <a:pt x="9144000" y="0"/>
                </a:lnTo>
                <a:lnTo>
                  <a:pt x="0" y="0"/>
                </a:lnTo>
                <a:lnTo>
                  <a:pt x="0" y="656386"/>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3D85C6"/>
              </a:solidFill>
            </a:endParaRPr>
          </a:p>
        </p:txBody>
      </p:sp>
      <p:sp>
        <p:nvSpPr>
          <p:cNvPr id="197" name="Google Shape;197;p35"/>
          <p:cNvSpPr/>
          <p:nvPr/>
        </p:nvSpPr>
        <p:spPr>
          <a:xfrm>
            <a:off x="0" y="656386"/>
            <a:ext cx="9144000" cy="4487545"/>
          </a:xfrm>
          <a:custGeom>
            <a:avLst/>
            <a:gdLst/>
            <a:ahLst/>
            <a:cxnLst/>
            <a:rect l="l" t="t" r="r" b="b"/>
            <a:pathLst>
              <a:path w="9144000" h="4487545" extrusionOk="0">
                <a:moveTo>
                  <a:pt x="0" y="4487113"/>
                </a:moveTo>
                <a:lnTo>
                  <a:pt x="9144000" y="4487113"/>
                </a:lnTo>
                <a:lnTo>
                  <a:pt x="9144000" y="0"/>
                </a:lnTo>
                <a:lnTo>
                  <a:pt x="0" y="0"/>
                </a:lnTo>
                <a:lnTo>
                  <a:pt x="0" y="4487113"/>
                </a:lnTo>
                <a:close/>
              </a:path>
            </a:pathLst>
          </a:custGeom>
          <a:solidFill>
            <a:srgbClr val="FAFBF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8" name="Google Shape;198;p35"/>
          <p:cNvSpPr/>
          <p:nvPr/>
        </p:nvSpPr>
        <p:spPr>
          <a:xfrm>
            <a:off x="0" y="656348"/>
            <a:ext cx="9144000" cy="10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9" name="Google Shape;199;p35"/>
          <p:cNvSpPr txBox="1">
            <a:spLocks noGrp="1"/>
          </p:cNvSpPr>
          <p:nvPr>
            <p:ph type="title"/>
          </p:nvPr>
        </p:nvSpPr>
        <p:spPr>
          <a:xfrm>
            <a:off x="171275" y="111850"/>
            <a:ext cx="8809200" cy="391200"/>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 sz="2800" i="0" u="none" strike="noStrike" cap="none">
                <a:solidFill>
                  <a:schemeClr val="lt1"/>
                </a:solidFill>
                <a:latin typeface="Palatino"/>
                <a:ea typeface="Palatino"/>
                <a:cs typeface="Palatino"/>
                <a:sym typeface="Palatino"/>
              </a:rPr>
              <a:t>What is Human-Centered</a:t>
            </a:r>
            <a:r>
              <a:rPr lang="en" sz="2800">
                <a:latin typeface="Palatino"/>
                <a:ea typeface="Palatino"/>
                <a:cs typeface="Palatino"/>
                <a:sym typeface="Palatino"/>
              </a:rPr>
              <a:t> </a:t>
            </a:r>
            <a:r>
              <a:rPr lang="en" sz="2800" i="0" u="none" strike="noStrike" cap="none">
                <a:solidFill>
                  <a:schemeClr val="lt1"/>
                </a:solidFill>
                <a:latin typeface="Palatino"/>
                <a:ea typeface="Palatino"/>
                <a:cs typeface="Palatino"/>
                <a:sym typeface="Palatino"/>
              </a:rPr>
              <a:t>Design?</a:t>
            </a:r>
            <a:endParaRPr sz="2800">
              <a:latin typeface="Palatino"/>
              <a:ea typeface="Palatino"/>
              <a:cs typeface="Palatino"/>
              <a:sym typeface="Palatino"/>
            </a:endParaRPr>
          </a:p>
        </p:txBody>
      </p:sp>
      <p:sp>
        <p:nvSpPr>
          <p:cNvPr id="200" name="Google Shape;200;p35"/>
          <p:cNvSpPr txBox="1"/>
          <p:nvPr/>
        </p:nvSpPr>
        <p:spPr>
          <a:xfrm>
            <a:off x="323208" y="3368319"/>
            <a:ext cx="1132200" cy="1016700"/>
          </a:xfrm>
          <a:prstGeom prst="rect">
            <a:avLst/>
          </a:prstGeom>
          <a:noFill/>
          <a:ln>
            <a:noFill/>
          </a:ln>
        </p:spPr>
        <p:txBody>
          <a:bodyPr spcFirstLastPara="1" wrap="square" lIns="0" tIns="12700" rIns="0" bIns="0" anchor="t" anchorCtr="0">
            <a:noAutofit/>
          </a:bodyPr>
          <a:lstStyle/>
          <a:p>
            <a:pPr marL="12700" marR="5080" lvl="0" indent="-1270" algn="ctr" rtl="0">
              <a:lnSpc>
                <a:spcPct val="116100"/>
              </a:lnSpc>
              <a:spcBef>
                <a:spcPts val="0"/>
              </a:spcBef>
              <a:spcAft>
                <a:spcPts val="0"/>
              </a:spcAft>
              <a:buNone/>
            </a:pPr>
            <a:endParaRPr sz="1400">
              <a:solidFill>
                <a:srgbClr val="3D85C6"/>
              </a:solidFill>
              <a:latin typeface="Century Gothic"/>
              <a:ea typeface="Century Gothic"/>
              <a:cs typeface="Century Gothic"/>
              <a:sym typeface="Century Gothic"/>
            </a:endParaRPr>
          </a:p>
        </p:txBody>
      </p:sp>
      <p:pic>
        <p:nvPicPr>
          <p:cNvPr id="201" name="Google Shape;201;p35"/>
          <p:cNvPicPr preferRelativeResize="0"/>
          <p:nvPr/>
        </p:nvPicPr>
        <p:blipFill rotWithShape="1">
          <a:blip r:embed="rId4">
            <a:alphaModFix/>
          </a:blip>
          <a:srcRect l="11949" r="4779" b="8096"/>
          <a:stretch/>
        </p:blipFill>
        <p:spPr>
          <a:xfrm>
            <a:off x="1353750" y="1606413"/>
            <a:ext cx="6444249" cy="2587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05"/>
        <p:cNvGrpSpPr/>
        <p:nvPr/>
      </p:nvGrpSpPr>
      <p:grpSpPr>
        <a:xfrm>
          <a:off x="0" y="0"/>
          <a:ext cx="0" cy="0"/>
          <a:chOff x="0" y="0"/>
          <a:chExt cx="0" cy="0"/>
        </a:xfrm>
      </p:grpSpPr>
      <p:sp>
        <p:nvSpPr>
          <p:cNvPr id="206" name="Google Shape;206;p36"/>
          <p:cNvSpPr txBox="1"/>
          <p:nvPr/>
        </p:nvSpPr>
        <p:spPr>
          <a:xfrm>
            <a:off x="5321300" y="972515"/>
            <a:ext cx="831900" cy="1836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 sz="1200">
                <a:solidFill>
                  <a:srgbClr val="231F20"/>
                </a:solidFill>
                <a:latin typeface="Calibri"/>
                <a:ea typeface="Calibri"/>
                <a:cs typeface="Calibri"/>
                <a:sym typeface="Calibri"/>
              </a:rPr>
              <a:t>Lorem ipsum</a:t>
            </a:r>
            <a:endParaRPr sz="1200">
              <a:latin typeface="Calibri"/>
              <a:ea typeface="Calibri"/>
              <a:cs typeface="Calibri"/>
              <a:sym typeface="Calibri"/>
            </a:endParaRPr>
          </a:p>
        </p:txBody>
      </p:sp>
      <p:sp>
        <p:nvSpPr>
          <p:cNvPr id="207" name="Google Shape;207;p36"/>
          <p:cNvSpPr/>
          <p:nvPr/>
        </p:nvSpPr>
        <p:spPr>
          <a:xfrm>
            <a:off x="0" y="0"/>
            <a:ext cx="9144000" cy="656590"/>
          </a:xfrm>
          <a:custGeom>
            <a:avLst/>
            <a:gdLst/>
            <a:ahLst/>
            <a:cxnLst/>
            <a:rect l="l" t="t" r="r" b="b"/>
            <a:pathLst>
              <a:path w="9144000" h="656590" extrusionOk="0">
                <a:moveTo>
                  <a:pt x="0" y="656386"/>
                </a:moveTo>
                <a:lnTo>
                  <a:pt x="9144000" y="656386"/>
                </a:lnTo>
                <a:lnTo>
                  <a:pt x="9144000" y="0"/>
                </a:lnTo>
                <a:lnTo>
                  <a:pt x="0" y="0"/>
                </a:lnTo>
                <a:lnTo>
                  <a:pt x="0" y="656386"/>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3D85C6"/>
              </a:solidFill>
            </a:endParaRPr>
          </a:p>
        </p:txBody>
      </p:sp>
      <p:sp>
        <p:nvSpPr>
          <p:cNvPr id="208" name="Google Shape;208;p36"/>
          <p:cNvSpPr/>
          <p:nvPr/>
        </p:nvSpPr>
        <p:spPr>
          <a:xfrm>
            <a:off x="0" y="918261"/>
            <a:ext cx="9144000" cy="4487545"/>
          </a:xfrm>
          <a:custGeom>
            <a:avLst/>
            <a:gdLst/>
            <a:ahLst/>
            <a:cxnLst/>
            <a:rect l="l" t="t" r="r" b="b"/>
            <a:pathLst>
              <a:path w="9144000" h="4487545" extrusionOk="0">
                <a:moveTo>
                  <a:pt x="0" y="4487113"/>
                </a:moveTo>
                <a:lnTo>
                  <a:pt x="9144000" y="4487113"/>
                </a:lnTo>
                <a:lnTo>
                  <a:pt x="9144000" y="0"/>
                </a:lnTo>
                <a:lnTo>
                  <a:pt x="0" y="0"/>
                </a:lnTo>
                <a:lnTo>
                  <a:pt x="0" y="4487113"/>
                </a:lnTo>
                <a:close/>
              </a:path>
            </a:pathLst>
          </a:custGeom>
          <a:solidFill>
            <a:srgbClr val="FAFBF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09" name="Google Shape;209;p36"/>
          <p:cNvSpPr/>
          <p:nvPr/>
        </p:nvSpPr>
        <p:spPr>
          <a:xfrm>
            <a:off x="0" y="656348"/>
            <a:ext cx="9144000" cy="10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10" name="Google Shape;210;p36"/>
          <p:cNvSpPr txBox="1">
            <a:spLocks noGrp="1"/>
          </p:cNvSpPr>
          <p:nvPr>
            <p:ph type="title"/>
          </p:nvPr>
        </p:nvSpPr>
        <p:spPr>
          <a:xfrm>
            <a:off x="171275" y="111850"/>
            <a:ext cx="8809200" cy="391200"/>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 sz="2800" i="0" u="none" strike="noStrike" cap="none">
                <a:solidFill>
                  <a:schemeClr val="lt1"/>
                </a:solidFill>
                <a:latin typeface="Palatino"/>
                <a:ea typeface="Palatino"/>
                <a:cs typeface="Palatino"/>
                <a:sym typeface="Palatino"/>
              </a:rPr>
              <a:t>What is Human-Centered</a:t>
            </a:r>
            <a:r>
              <a:rPr lang="en" sz="2800">
                <a:latin typeface="Palatino"/>
                <a:ea typeface="Palatino"/>
                <a:cs typeface="Palatino"/>
                <a:sym typeface="Palatino"/>
              </a:rPr>
              <a:t> </a:t>
            </a:r>
            <a:r>
              <a:rPr lang="en" sz="2800" i="0" u="none" strike="noStrike" cap="none">
                <a:solidFill>
                  <a:schemeClr val="lt1"/>
                </a:solidFill>
                <a:latin typeface="Palatino"/>
                <a:ea typeface="Palatino"/>
                <a:cs typeface="Palatino"/>
                <a:sym typeface="Palatino"/>
              </a:rPr>
              <a:t>Design?</a:t>
            </a:r>
            <a:endParaRPr sz="2800">
              <a:latin typeface="Palatino"/>
              <a:ea typeface="Palatino"/>
              <a:cs typeface="Palatino"/>
              <a:sym typeface="Palatino"/>
            </a:endParaRPr>
          </a:p>
        </p:txBody>
      </p:sp>
      <p:sp>
        <p:nvSpPr>
          <p:cNvPr id="211" name="Google Shape;211;p36"/>
          <p:cNvSpPr txBox="1"/>
          <p:nvPr/>
        </p:nvSpPr>
        <p:spPr>
          <a:xfrm>
            <a:off x="2849850" y="2072200"/>
            <a:ext cx="831900" cy="482700"/>
          </a:xfrm>
          <a:prstGeom prst="rect">
            <a:avLst/>
          </a:prstGeom>
          <a:noFill/>
          <a:ln>
            <a:noFill/>
          </a:ln>
        </p:spPr>
        <p:txBody>
          <a:bodyPr spcFirstLastPara="1" wrap="square" lIns="0" tIns="12700" rIns="0" bIns="0" anchor="t" anchorCtr="0">
            <a:noAutofit/>
          </a:bodyPr>
          <a:lstStyle/>
          <a:p>
            <a:pPr marL="12700" marR="5080" lvl="0" indent="634" algn="ctr" rtl="0">
              <a:lnSpc>
                <a:spcPct val="100000"/>
              </a:lnSpc>
              <a:spcBef>
                <a:spcPts val="0"/>
              </a:spcBef>
              <a:spcAft>
                <a:spcPts val="0"/>
              </a:spcAft>
              <a:buNone/>
            </a:pPr>
            <a:r>
              <a:rPr lang="en" sz="1000" b="1">
                <a:solidFill>
                  <a:srgbClr val="FFFFFF"/>
                </a:solidFill>
                <a:latin typeface="Calibri"/>
                <a:ea typeface="Calibri"/>
                <a:cs typeface="Calibri"/>
                <a:sym typeface="Calibri"/>
              </a:rPr>
              <a:t>Fit Concepts to Constituents</a:t>
            </a:r>
            <a:endParaRPr sz="1000">
              <a:latin typeface="Calibri"/>
              <a:ea typeface="Calibri"/>
              <a:cs typeface="Calibri"/>
              <a:sym typeface="Calibri"/>
            </a:endParaRPr>
          </a:p>
        </p:txBody>
      </p:sp>
      <p:sp>
        <p:nvSpPr>
          <p:cNvPr id="212" name="Google Shape;212;p36"/>
          <p:cNvSpPr txBox="1"/>
          <p:nvPr/>
        </p:nvSpPr>
        <p:spPr>
          <a:xfrm>
            <a:off x="323208" y="2225319"/>
            <a:ext cx="1132200" cy="1016700"/>
          </a:xfrm>
          <a:prstGeom prst="rect">
            <a:avLst/>
          </a:prstGeom>
          <a:noFill/>
          <a:ln>
            <a:noFill/>
          </a:ln>
        </p:spPr>
        <p:txBody>
          <a:bodyPr spcFirstLastPara="1" wrap="square" lIns="0" tIns="12700" rIns="0" bIns="0" anchor="t" anchorCtr="0">
            <a:noAutofit/>
          </a:bodyPr>
          <a:lstStyle/>
          <a:p>
            <a:pPr marL="12700" marR="5080" lvl="0" indent="-1270" algn="ctr" rtl="0">
              <a:lnSpc>
                <a:spcPct val="116100"/>
              </a:lnSpc>
              <a:spcBef>
                <a:spcPts val="0"/>
              </a:spcBef>
              <a:spcAft>
                <a:spcPts val="0"/>
              </a:spcAft>
              <a:buNone/>
            </a:pPr>
            <a:r>
              <a:rPr lang="en" sz="1400" b="1">
                <a:solidFill>
                  <a:srgbClr val="3D85C6"/>
                </a:solidFill>
                <a:latin typeface="Century Gothic"/>
                <a:ea typeface="Century Gothic"/>
                <a:cs typeface="Century Gothic"/>
                <a:sym typeface="Century Gothic"/>
              </a:rPr>
              <a:t>Defining  Outcomes  for</a:t>
            </a:r>
            <a:r>
              <a:rPr lang="en" b="1">
                <a:solidFill>
                  <a:srgbClr val="3D85C6"/>
                </a:solidFill>
                <a:latin typeface="Century Gothic"/>
                <a:ea typeface="Century Gothic"/>
                <a:cs typeface="Century Gothic"/>
                <a:sym typeface="Century Gothic"/>
              </a:rPr>
              <a:t> Veterans (becoming housed)</a:t>
            </a:r>
            <a:endParaRPr sz="1400">
              <a:solidFill>
                <a:srgbClr val="3D85C6"/>
              </a:solidFill>
              <a:latin typeface="Century Gothic"/>
              <a:ea typeface="Century Gothic"/>
              <a:cs typeface="Century Gothic"/>
              <a:sym typeface="Century Gothic"/>
            </a:endParaRPr>
          </a:p>
        </p:txBody>
      </p:sp>
      <p:sp>
        <p:nvSpPr>
          <p:cNvPr id="213" name="Google Shape;213;p36"/>
          <p:cNvSpPr txBox="1"/>
          <p:nvPr/>
        </p:nvSpPr>
        <p:spPr>
          <a:xfrm>
            <a:off x="1795862" y="2224994"/>
            <a:ext cx="1280700" cy="1016700"/>
          </a:xfrm>
          <a:prstGeom prst="rect">
            <a:avLst/>
          </a:prstGeom>
          <a:noFill/>
          <a:ln>
            <a:noFill/>
          </a:ln>
        </p:spPr>
        <p:txBody>
          <a:bodyPr spcFirstLastPara="1" wrap="square" lIns="0" tIns="12700" rIns="0" bIns="0" anchor="t" anchorCtr="0">
            <a:noAutofit/>
          </a:bodyPr>
          <a:lstStyle/>
          <a:p>
            <a:pPr marL="12700" marR="5080" lvl="0" indent="-635" algn="ctr" rtl="0">
              <a:lnSpc>
                <a:spcPct val="116100"/>
              </a:lnSpc>
              <a:spcBef>
                <a:spcPts val="0"/>
              </a:spcBef>
              <a:spcAft>
                <a:spcPts val="0"/>
              </a:spcAft>
              <a:buNone/>
            </a:pPr>
            <a:r>
              <a:rPr lang="en" sz="1400" b="1">
                <a:solidFill>
                  <a:srgbClr val="3D85C6"/>
                </a:solidFill>
                <a:latin typeface="Century Gothic"/>
                <a:ea typeface="Century Gothic"/>
                <a:cs typeface="Century Gothic"/>
                <a:sym typeface="Century Gothic"/>
              </a:rPr>
              <a:t>Understanding  the </a:t>
            </a:r>
            <a:r>
              <a:rPr lang="en" b="1">
                <a:solidFill>
                  <a:srgbClr val="3D85C6"/>
                </a:solidFill>
                <a:latin typeface="Century Gothic"/>
                <a:ea typeface="Century Gothic"/>
                <a:cs typeface="Century Gothic"/>
                <a:sym typeface="Century Gothic"/>
              </a:rPr>
              <a:t>Homeless Veteran Experience</a:t>
            </a:r>
            <a:endParaRPr sz="1400">
              <a:solidFill>
                <a:srgbClr val="3D85C6"/>
              </a:solidFill>
              <a:latin typeface="Century Gothic"/>
              <a:ea typeface="Century Gothic"/>
              <a:cs typeface="Century Gothic"/>
              <a:sym typeface="Century Gothic"/>
            </a:endParaRPr>
          </a:p>
        </p:txBody>
      </p:sp>
      <p:sp>
        <p:nvSpPr>
          <p:cNvPr id="214" name="Google Shape;214;p36"/>
          <p:cNvSpPr txBox="1"/>
          <p:nvPr/>
        </p:nvSpPr>
        <p:spPr>
          <a:xfrm>
            <a:off x="3436706" y="1926892"/>
            <a:ext cx="1426800" cy="768900"/>
          </a:xfrm>
          <a:prstGeom prst="rect">
            <a:avLst/>
          </a:prstGeom>
          <a:noFill/>
          <a:ln>
            <a:noFill/>
          </a:ln>
        </p:spPr>
        <p:txBody>
          <a:bodyPr spcFirstLastPara="1" wrap="square" lIns="0" tIns="12700" rIns="0" bIns="0" anchor="t" anchorCtr="0">
            <a:noAutofit/>
          </a:bodyPr>
          <a:lstStyle/>
          <a:p>
            <a:pPr marL="12700" marR="5080" lvl="0" indent="-635" algn="ctr" rtl="0">
              <a:lnSpc>
                <a:spcPct val="116100"/>
              </a:lnSpc>
              <a:spcBef>
                <a:spcPts val="0"/>
              </a:spcBef>
              <a:spcAft>
                <a:spcPts val="0"/>
              </a:spcAft>
              <a:buNone/>
            </a:pPr>
            <a:r>
              <a:rPr lang="en" b="1">
                <a:solidFill>
                  <a:srgbClr val="3D85C6"/>
                </a:solidFill>
                <a:latin typeface="Century Gothic"/>
                <a:ea typeface="Century Gothic"/>
                <a:cs typeface="Century Gothic"/>
                <a:sym typeface="Century Gothic"/>
              </a:rPr>
              <a:t>Veteran</a:t>
            </a:r>
            <a:r>
              <a:rPr lang="en" sz="1400" b="1">
                <a:solidFill>
                  <a:srgbClr val="3D85C6"/>
                </a:solidFill>
                <a:latin typeface="Century Gothic"/>
                <a:ea typeface="Century Gothic"/>
                <a:cs typeface="Century Gothic"/>
                <a:sym typeface="Century Gothic"/>
              </a:rPr>
              <a:t>  Experience  “What and </a:t>
            </a:r>
            <a:r>
              <a:rPr lang="en" b="1">
                <a:solidFill>
                  <a:srgbClr val="3D85C6"/>
                </a:solidFill>
                <a:latin typeface="Century Gothic"/>
                <a:ea typeface="Century Gothic"/>
                <a:cs typeface="Century Gothic"/>
                <a:sym typeface="Century Gothic"/>
              </a:rPr>
              <a:t>W</a:t>
            </a:r>
            <a:r>
              <a:rPr lang="en" sz="1400" b="1">
                <a:solidFill>
                  <a:srgbClr val="3D85C6"/>
                </a:solidFill>
                <a:latin typeface="Century Gothic"/>
                <a:ea typeface="Century Gothic"/>
                <a:cs typeface="Century Gothic"/>
                <a:sym typeface="Century Gothic"/>
              </a:rPr>
              <a:t>hy”</a:t>
            </a:r>
            <a:endParaRPr sz="1400">
              <a:solidFill>
                <a:srgbClr val="3D85C6"/>
              </a:solidFill>
              <a:latin typeface="Century Gothic"/>
              <a:ea typeface="Century Gothic"/>
              <a:cs typeface="Century Gothic"/>
              <a:sym typeface="Century Gothic"/>
            </a:endParaRPr>
          </a:p>
        </p:txBody>
      </p:sp>
      <p:sp>
        <p:nvSpPr>
          <p:cNvPr id="215" name="Google Shape;215;p36"/>
          <p:cNvSpPr txBox="1"/>
          <p:nvPr/>
        </p:nvSpPr>
        <p:spPr>
          <a:xfrm>
            <a:off x="3614417" y="2983646"/>
            <a:ext cx="996300" cy="768900"/>
          </a:xfrm>
          <a:prstGeom prst="rect">
            <a:avLst/>
          </a:prstGeom>
          <a:noFill/>
          <a:ln>
            <a:noFill/>
          </a:ln>
        </p:spPr>
        <p:txBody>
          <a:bodyPr spcFirstLastPara="1" wrap="square" lIns="0" tIns="12700" rIns="0" bIns="0" anchor="t" anchorCtr="0">
            <a:noAutofit/>
          </a:bodyPr>
          <a:lstStyle/>
          <a:p>
            <a:pPr marL="12700" marR="5080" lvl="0" indent="-635" algn="ctr" rtl="0">
              <a:lnSpc>
                <a:spcPct val="116100"/>
              </a:lnSpc>
              <a:spcBef>
                <a:spcPts val="0"/>
              </a:spcBef>
              <a:spcAft>
                <a:spcPts val="0"/>
              </a:spcAft>
              <a:buNone/>
            </a:pPr>
            <a:r>
              <a:rPr lang="en" sz="1400" b="1">
                <a:solidFill>
                  <a:srgbClr val="3D85C6"/>
                </a:solidFill>
                <a:latin typeface="Century Gothic"/>
                <a:ea typeface="Century Gothic"/>
                <a:cs typeface="Century Gothic"/>
                <a:sym typeface="Century Gothic"/>
              </a:rPr>
              <a:t>Employee  Experience  “How”</a:t>
            </a:r>
            <a:endParaRPr sz="1400">
              <a:solidFill>
                <a:srgbClr val="3D85C6"/>
              </a:solidFill>
              <a:latin typeface="Century Gothic"/>
              <a:ea typeface="Century Gothic"/>
              <a:cs typeface="Century Gothic"/>
              <a:sym typeface="Century Gothic"/>
            </a:endParaRPr>
          </a:p>
        </p:txBody>
      </p:sp>
      <p:sp>
        <p:nvSpPr>
          <p:cNvPr id="216" name="Google Shape;216;p36"/>
          <p:cNvSpPr txBox="1"/>
          <p:nvPr/>
        </p:nvSpPr>
        <p:spPr>
          <a:xfrm>
            <a:off x="5310335" y="1974517"/>
            <a:ext cx="1032000" cy="521400"/>
          </a:xfrm>
          <a:prstGeom prst="rect">
            <a:avLst/>
          </a:prstGeom>
          <a:noFill/>
          <a:ln>
            <a:noFill/>
          </a:ln>
        </p:spPr>
        <p:txBody>
          <a:bodyPr spcFirstLastPara="1" wrap="square" lIns="0" tIns="46975" rIns="0" bIns="0" anchor="t" anchorCtr="0">
            <a:noAutofit/>
          </a:bodyPr>
          <a:lstStyle/>
          <a:p>
            <a:pPr marL="0" marR="0" lvl="0" indent="0" algn="ctr" rtl="0">
              <a:lnSpc>
                <a:spcPct val="100000"/>
              </a:lnSpc>
              <a:spcBef>
                <a:spcPts val="0"/>
              </a:spcBef>
              <a:spcAft>
                <a:spcPts val="0"/>
              </a:spcAft>
              <a:buNone/>
            </a:pPr>
            <a:r>
              <a:rPr lang="en" sz="1400" b="1">
                <a:solidFill>
                  <a:srgbClr val="3D85C6"/>
                </a:solidFill>
                <a:latin typeface="Century Gothic"/>
                <a:ea typeface="Century Gothic"/>
                <a:cs typeface="Century Gothic"/>
                <a:sym typeface="Century Gothic"/>
              </a:rPr>
              <a:t>Fun</a:t>
            </a:r>
            <a:r>
              <a:rPr lang="en" b="1">
                <a:solidFill>
                  <a:srgbClr val="3D85C6"/>
                </a:solidFill>
                <a:latin typeface="Century Gothic"/>
                <a:ea typeface="Century Gothic"/>
                <a:cs typeface="Century Gothic"/>
                <a:sym typeface="Century Gothic"/>
              </a:rPr>
              <a:t>c</a:t>
            </a:r>
            <a:r>
              <a:rPr lang="en" sz="1400" b="1">
                <a:solidFill>
                  <a:srgbClr val="3D85C6"/>
                </a:solidFill>
                <a:latin typeface="Century Gothic"/>
                <a:ea typeface="Century Gothic"/>
                <a:cs typeface="Century Gothic"/>
                <a:sym typeface="Century Gothic"/>
              </a:rPr>
              <a:t>tion vs.</a:t>
            </a:r>
            <a:endParaRPr sz="1400">
              <a:solidFill>
                <a:srgbClr val="3D85C6"/>
              </a:solidFill>
              <a:latin typeface="Century Gothic"/>
              <a:ea typeface="Century Gothic"/>
              <a:cs typeface="Century Gothic"/>
              <a:sym typeface="Century Gothic"/>
            </a:endParaRPr>
          </a:p>
          <a:p>
            <a:pPr marL="0" marR="0" lvl="0" indent="0" algn="ctr" rtl="0">
              <a:lnSpc>
                <a:spcPct val="100000"/>
              </a:lnSpc>
              <a:spcBef>
                <a:spcPts val="270"/>
              </a:spcBef>
              <a:spcAft>
                <a:spcPts val="0"/>
              </a:spcAft>
              <a:buNone/>
            </a:pPr>
            <a:r>
              <a:rPr lang="en" sz="1400" b="1">
                <a:solidFill>
                  <a:srgbClr val="3D85C6"/>
                </a:solidFill>
                <a:latin typeface="Century Gothic"/>
                <a:ea typeface="Century Gothic"/>
                <a:cs typeface="Century Gothic"/>
                <a:sym typeface="Century Gothic"/>
              </a:rPr>
              <a:t>Purpose</a:t>
            </a:r>
            <a:endParaRPr sz="1400">
              <a:solidFill>
                <a:srgbClr val="3D85C6"/>
              </a:solidFill>
              <a:latin typeface="Century Gothic"/>
              <a:ea typeface="Century Gothic"/>
              <a:cs typeface="Century Gothic"/>
              <a:sym typeface="Century Gothic"/>
            </a:endParaRPr>
          </a:p>
        </p:txBody>
      </p:sp>
      <p:sp>
        <p:nvSpPr>
          <p:cNvPr id="217" name="Google Shape;217;p36"/>
          <p:cNvSpPr txBox="1"/>
          <p:nvPr/>
        </p:nvSpPr>
        <p:spPr>
          <a:xfrm>
            <a:off x="5260577" y="2993692"/>
            <a:ext cx="1131600" cy="768900"/>
          </a:xfrm>
          <a:prstGeom prst="rect">
            <a:avLst/>
          </a:prstGeom>
          <a:noFill/>
          <a:ln>
            <a:noFill/>
          </a:ln>
        </p:spPr>
        <p:txBody>
          <a:bodyPr spcFirstLastPara="1" wrap="square" lIns="0" tIns="12700" rIns="0" bIns="0" anchor="t" anchorCtr="0">
            <a:noAutofit/>
          </a:bodyPr>
          <a:lstStyle/>
          <a:p>
            <a:pPr marL="12700" marR="5080" lvl="0" indent="0" algn="ctr" rtl="0">
              <a:lnSpc>
                <a:spcPct val="116100"/>
              </a:lnSpc>
              <a:spcBef>
                <a:spcPts val="0"/>
              </a:spcBef>
              <a:spcAft>
                <a:spcPts val="0"/>
              </a:spcAft>
              <a:buNone/>
            </a:pPr>
            <a:r>
              <a:rPr lang="en" sz="1400" b="1">
                <a:solidFill>
                  <a:srgbClr val="3D85C6"/>
                </a:solidFill>
                <a:latin typeface="Century Gothic"/>
                <a:ea typeface="Century Gothic"/>
                <a:cs typeface="Century Gothic"/>
                <a:sym typeface="Century Gothic"/>
              </a:rPr>
              <a:t>Effectiveness  Ease  Emotion</a:t>
            </a:r>
            <a:endParaRPr sz="1400">
              <a:solidFill>
                <a:srgbClr val="3D85C6"/>
              </a:solidFill>
              <a:latin typeface="Century Gothic"/>
              <a:ea typeface="Century Gothic"/>
              <a:cs typeface="Century Gothic"/>
              <a:sym typeface="Century Gothic"/>
            </a:endParaRPr>
          </a:p>
        </p:txBody>
      </p:sp>
      <p:sp>
        <p:nvSpPr>
          <p:cNvPr id="218" name="Google Shape;218;p36"/>
          <p:cNvSpPr/>
          <p:nvPr/>
        </p:nvSpPr>
        <p:spPr>
          <a:xfrm>
            <a:off x="7320582" y="1914536"/>
            <a:ext cx="1219834" cy="1219835"/>
          </a:xfrm>
          <a:custGeom>
            <a:avLst/>
            <a:gdLst/>
            <a:ahLst/>
            <a:cxnLst/>
            <a:rect l="l" t="t" r="r" b="b"/>
            <a:pathLst>
              <a:path w="1219834" h="1219835" extrusionOk="0">
                <a:moveTo>
                  <a:pt x="0" y="609638"/>
                </a:moveTo>
                <a:lnTo>
                  <a:pt x="1834" y="561995"/>
                </a:lnTo>
                <a:lnTo>
                  <a:pt x="7246" y="515356"/>
                </a:lnTo>
                <a:lnTo>
                  <a:pt x="16101" y="469854"/>
                </a:lnTo>
                <a:lnTo>
                  <a:pt x="28262" y="425627"/>
                </a:lnTo>
                <a:lnTo>
                  <a:pt x="43596" y="382809"/>
                </a:lnTo>
                <a:lnTo>
                  <a:pt x="61965" y="341536"/>
                </a:lnTo>
                <a:lnTo>
                  <a:pt x="83234" y="301943"/>
                </a:lnTo>
                <a:lnTo>
                  <a:pt x="107268" y="264167"/>
                </a:lnTo>
                <a:lnTo>
                  <a:pt x="133931" y="228342"/>
                </a:lnTo>
                <a:lnTo>
                  <a:pt x="163089" y="194604"/>
                </a:lnTo>
                <a:lnTo>
                  <a:pt x="194604" y="163089"/>
                </a:lnTo>
                <a:lnTo>
                  <a:pt x="228342" y="133931"/>
                </a:lnTo>
                <a:lnTo>
                  <a:pt x="264167" y="107268"/>
                </a:lnTo>
                <a:lnTo>
                  <a:pt x="301943" y="83234"/>
                </a:lnTo>
                <a:lnTo>
                  <a:pt x="341536" y="61965"/>
                </a:lnTo>
                <a:lnTo>
                  <a:pt x="382809" y="43596"/>
                </a:lnTo>
                <a:lnTo>
                  <a:pt x="425627" y="28262"/>
                </a:lnTo>
                <a:lnTo>
                  <a:pt x="469854" y="16101"/>
                </a:lnTo>
                <a:lnTo>
                  <a:pt x="515356" y="7246"/>
                </a:lnTo>
                <a:lnTo>
                  <a:pt x="561995" y="1834"/>
                </a:lnTo>
                <a:lnTo>
                  <a:pt x="609638" y="0"/>
                </a:lnTo>
                <a:lnTo>
                  <a:pt x="657910" y="1912"/>
                </a:lnTo>
                <a:lnTo>
                  <a:pt x="705581" y="7595"/>
                </a:lnTo>
                <a:lnTo>
                  <a:pt x="752445" y="16961"/>
                </a:lnTo>
                <a:lnTo>
                  <a:pt x="798298" y="29928"/>
                </a:lnTo>
                <a:lnTo>
                  <a:pt x="842935" y="46408"/>
                </a:lnTo>
                <a:lnTo>
                  <a:pt x="886151" y="66319"/>
                </a:lnTo>
                <a:lnTo>
                  <a:pt x="927742" y="89575"/>
                </a:lnTo>
                <a:lnTo>
                  <a:pt x="967502" y="116090"/>
                </a:lnTo>
                <a:lnTo>
                  <a:pt x="1005228" y="145781"/>
                </a:lnTo>
                <a:lnTo>
                  <a:pt x="1040714" y="178562"/>
                </a:lnTo>
                <a:lnTo>
                  <a:pt x="1073495" y="214050"/>
                </a:lnTo>
                <a:lnTo>
                  <a:pt x="1103185" y="251778"/>
                </a:lnTo>
                <a:lnTo>
                  <a:pt x="1129701" y="291539"/>
                </a:lnTo>
                <a:lnTo>
                  <a:pt x="1152956" y="333129"/>
                </a:lnTo>
                <a:lnTo>
                  <a:pt x="1172867" y="376345"/>
                </a:lnTo>
                <a:lnTo>
                  <a:pt x="1189348" y="420981"/>
                </a:lnTo>
                <a:lnTo>
                  <a:pt x="1202314" y="466833"/>
                </a:lnTo>
                <a:lnTo>
                  <a:pt x="1211680" y="513696"/>
                </a:lnTo>
                <a:lnTo>
                  <a:pt x="1217363" y="561365"/>
                </a:lnTo>
                <a:lnTo>
                  <a:pt x="1219276" y="609638"/>
                </a:lnTo>
                <a:lnTo>
                  <a:pt x="1217442" y="657282"/>
                </a:lnTo>
                <a:lnTo>
                  <a:pt x="1212030" y="703922"/>
                </a:lnTo>
                <a:lnTo>
                  <a:pt x="1203175" y="749425"/>
                </a:lnTo>
                <a:lnTo>
                  <a:pt x="1191014" y="793653"/>
                </a:lnTo>
                <a:lnTo>
                  <a:pt x="1175681" y="836471"/>
                </a:lnTo>
                <a:lnTo>
                  <a:pt x="1157313" y="877745"/>
                </a:lnTo>
                <a:lnTo>
                  <a:pt x="1136044" y="917337"/>
                </a:lnTo>
                <a:lnTo>
                  <a:pt x="1112011" y="955114"/>
                </a:lnTo>
                <a:lnTo>
                  <a:pt x="1085348" y="990939"/>
                </a:lnTo>
                <a:lnTo>
                  <a:pt x="1056191" y="1024676"/>
                </a:lnTo>
                <a:lnTo>
                  <a:pt x="1024676" y="1056191"/>
                </a:lnTo>
                <a:lnTo>
                  <a:pt x="990939" y="1085348"/>
                </a:lnTo>
                <a:lnTo>
                  <a:pt x="955114" y="1112011"/>
                </a:lnTo>
                <a:lnTo>
                  <a:pt x="917337" y="1136044"/>
                </a:lnTo>
                <a:lnTo>
                  <a:pt x="877745" y="1157313"/>
                </a:lnTo>
                <a:lnTo>
                  <a:pt x="836471" y="1175681"/>
                </a:lnTo>
                <a:lnTo>
                  <a:pt x="793653" y="1191014"/>
                </a:lnTo>
                <a:lnTo>
                  <a:pt x="749425" y="1203175"/>
                </a:lnTo>
                <a:lnTo>
                  <a:pt x="703922" y="1212030"/>
                </a:lnTo>
                <a:lnTo>
                  <a:pt x="657282" y="1217442"/>
                </a:lnTo>
                <a:lnTo>
                  <a:pt x="609638" y="1219276"/>
                </a:lnTo>
                <a:lnTo>
                  <a:pt x="561995" y="1217442"/>
                </a:lnTo>
                <a:lnTo>
                  <a:pt x="515356" y="1212030"/>
                </a:lnTo>
                <a:lnTo>
                  <a:pt x="469854" y="1203175"/>
                </a:lnTo>
                <a:lnTo>
                  <a:pt x="425627" y="1191014"/>
                </a:lnTo>
                <a:lnTo>
                  <a:pt x="382809" y="1175681"/>
                </a:lnTo>
                <a:lnTo>
                  <a:pt x="341536" y="1157313"/>
                </a:lnTo>
                <a:lnTo>
                  <a:pt x="301943" y="1136044"/>
                </a:lnTo>
                <a:lnTo>
                  <a:pt x="264167" y="1112011"/>
                </a:lnTo>
                <a:lnTo>
                  <a:pt x="228342" y="1085348"/>
                </a:lnTo>
                <a:lnTo>
                  <a:pt x="194604" y="1056191"/>
                </a:lnTo>
                <a:lnTo>
                  <a:pt x="163089" y="1024676"/>
                </a:lnTo>
                <a:lnTo>
                  <a:pt x="133931" y="990939"/>
                </a:lnTo>
                <a:lnTo>
                  <a:pt x="107268" y="955114"/>
                </a:lnTo>
                <a:lnTo>
                  <a:pt x="83234" y="917337"/>
                </a:lnTo>
                <a:lnTo>
                  <a:pt x="61965" y="877745"/>
                </a:lnTo>
                <a:lnTo>
                  <a:pt x="43596" y="836471"/>
                </a:lnTo>
                <a:lnTo>
                  <a:pt x="28262" y="793653"/>
                </a:lnTo>
                <a:lnTo>
                  <a:pt x="16101" y="749425"/>
                </a:lnTo>
                <a:lnTo>
                  <a:pt x="7246" y="703922"/>
                </a:lnTo>
                <a:lnTo>
                  <a:pt x="1834" y="657282"/>
                </a:lnTo>
                <a:lnTo>
                  <a:pt x="0" y="609638"/>
                </a:lnTo>
                <a:close/>
              </a:path>
            </a:pathLst>
          </a:custGeom>
          <a:noFill/>
          <a:ln w="12700" cap="flat" cmpd="sng">
            <a:solidFill>
              <a:srgbClr val="1FB8E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19" name="Google Shape;219;p36"/>
          <p:cNvSpPr txBox="1"/>
          <p:nvPr/>
        </p:nvSpPr>
        <p:spPr>
          <a:xfrm>
            <a:off x="7489130" y="2165958"/>
            <a:ext cx="892800" cy="486300"/>
          </a:xfrm>
          <a:prstGeom prst="rect">
            <a:avLst/>
          </a:prstGeom>
          <a:noFill/>
          <a:ln>
            <a:noFill/>
          </a:ln>
        </p:spPr>
        <p:txBody>
          <a:bodyPr spcFirstLastPara="1" wrap="square" lIns="0" tIns="12700" rIns="0" bIns="0" anchor="t" anchorCtr="0">
            <a:noAutofit/>
          </a:bodyPr>
          <a:lstStyle/>
          <a:p>
            <a:pPr marL="12700" marR="0" lvl="0" indent="0" algn="l" rtl="0">
              <a:lnSpc>
                <a:spcPct val="116071"/>
              </a:lnSpc>
              <a:spcBef>
                <a:spcPts val="0"/>
              </a:spcBef>
              <a:spcAft>
                <a:spcPts val="0"/>
              </a:spcAft>
              <a:buNone/>
            </a:pPr>
            <a:r>
              <a:rPr lang="en" sz="1400" b="1">
                <a:solidFill>
                  <a:srgbClr val="3D85C6"/>
                </a:solidFill>
                <a:latin typeface="Century Gothic"/>
                <a:ea typeface="Century Gothic"/>
                <a:cs typeface="Century Gothic"/>
                <a:sym typeface="Century Gothic"/>
              </a:rPr>
              <a:t>DESIRABLE</a:t>
            </a:r>
            <a:endParaRPr sz="1400">
              <a:solidFill>
                <a:srgbClr val="3D85C6"/>
              </a:solidFill>
              <a:latin typeface="Century Gothic"/>
              <a:ea typeface="Century Gothic"/>
              <a:cs typeface="Century Gothic"/>
              <a:sym typeface="Century Gothic"/>
            </a:endParaRPr>
          </a:p>
          <a:p>
            <a:pPr marL="120650" marR="123188" lvl="0" indent="0" algn="ctr" rtl="0">
              <a:lnSpc>
                <a:spcPct val="107666"/>
              </a:lnSpc>
              <a:spcBef>
                <a:spcPts val="70"/>
              </a:spcBef>
              <a:spcAft>
                <a:spcPts val="0"/>
              </a:spcAft>
              <a:buNone/>
            </a:pPr>
            <a:r>
              <a:rPr lang="en" sz="900">
                <a:solidFill>
                  <a:srgbClr val="010202"/>
                </a:solidFill>
                <a:latin typeface="Calibri"/>
                <a:ea typeface="Calibri"/>
                <a:cs typeface="Calibri"/>
                <a:sym typeface="Calibri"/>
              </a:rPr>
              <a:t>Do veterans  want this?</a:t>
            </a:r>
            <a:endParaRPr sz="900">
              <a:latin typeface="Calibri"/>
              <a:ea typeface="Calibri"/>
              <a:cs typeface="Calibri"/>
              <a:sym typeface="Calibri"/>
            </a:endParaRPr>
          </a:p>
        </p:txBody>
      </p:sp>
      <p:sp>
        <p:nvSpPr>
          <p:cNvPr id="220" name="Google Shape;220;p36"/>
          <p:cNvSpPr/>
          <p:nvPr/>
        </p:nvSpPr>
        <p:spPr>
          <a:xfrm>
            <a:off x="7760519" y="2676536"/>
            <a:ext cx="1219834" cy="1219835"/>
          </a:xfrm>
          <a:custGeom>
            <a:avLst/>
            <a:gdLst/>
            <a:ahLst/>
            <a:cxnLst/>
            <a:rect l="l" t="t" r="r" b="b"/>
            <a:pathLst>
              <a:path w="1219834" h="1219835" extrusionOk="0">
                <a:moveTo>
                  <a:pt x="0" y="609638"/>
                </a:moveTo>
                <a:lnTo>
                  <a:pt x="1834" y="561995"/>
                </a:lnTo>
                <a:lnTo>
                  <a:pt x="7246" y="515356"/>
                </a:lnTo>
                <a:lnTo>
                  <a:pt x="16100" y="469854"/>
                </a:lnTo>
                <a:lnTo>
                  <a:pt x="28261" y="425627"/>
                </a:lnTo>
                <a:lnTo>
                  <a:pt x="43594" y="382809"/>
                </a:lnTo>
                <a:lnTo>
                  <a:pt x="61962" y="341536"/>
                </a:lnTo>
                <a:lnTo>
                  <a:pt x="83231" y="301943"/>
                </a:lnTo>
                <a:lnTo>
                  <a:pt x="107265" y="264167"/>
                </a:lnTo>
                <a:lnTo>
                  <a:pt x="133927" y="228342"/>
                </a:lnTo>
                <a:lnTo>
                  <a:pt x="163084" y="194604"/>
                </a:lnTo>
                <a:lnTo>
                  <a:pt x="194599" y="163089"/>
                </a:lnTo>
                <a:lnTo>
                  <a:pt x="228336" y="133931"/>
                </a:lnTo>
                <a:lnTo>
                  <a:pt x="264161" y="107268"/>
                </a:lnTo>
                <a:lnTo>
                  <a:pt x="301938" y="83234"/>
                </a:lnTo>
                <a:lnTo>
                  <a:pt x="341530" y="61965"/>
                </a:lnTo>
                <a:lnTo>
                  <a:pt x="382804" y="43596"/>
                </a:lnTo>
                <a:lnTo>
                  <a:pt x="425622" y="28262"/>
                </a:lnTo>
                <a:lnTo>
                  <a:pt x="469850" y="16101"/>
                </a:lnTo>
                <a:lnTo>
                  <a:pt x="515353" y="7246"/>
                </a:lnTo>
                <a:lnTo>
                  <a:pt x="561994" y="1834"/>
                </a:lnTo>
                <a:lnTo>
                  <a:pt x="609638" y="0"/>
                </a:lnTo>
                <a:lnTo>
                  <a:pt x="657907" y="1912"/>
                </a:lnTo>
                <a:lnTo>
                  <a:pt x="705575" y="7595"/>
                </a:lnTo>
                <a:lnTo>
                  <a:pt x="752437" y="16961"/>
                </a:lnTo>
                <a:lnTo>
                  <a:pt x="798288" y="29928"/>
                </a:lnTo>
                <a:lnTo>
                  <a:pt x="842924" y="46408"/>
                </a:lnTo>
                <a:lnTo>
                  <a:pt x="886139" y="66319"/>
                </a:lnTo>
                <a:lnTo>
                  <a:pt x="927730" y="89575"/>
                </a:lnTo>
                <a:lnTo>
                  <a:pt x="967490" y="116090"/>
                </a:lnTo>
                <a:lnTo>
                  <a:pt x="1005215" y="145781"/>
                </a:lnTo>
                <a:lnTo>
                  <a:pt x="1040701" y="178562"/>
                </a:lnTo>
                <a:lnTo>
                  <a:pt x="1073485" y="214050"/>
                </a:lnTo>
                <a:lnTo>
                  <a:pt x="1103179" y="251778"/>
                </a:lnTo>
                <a:lnTo>
                  <a:pt x="1129696" y="291539"/>
                </a:lnTo>
                <a:lnTo>
                  <a:pt x="1152953" y="333129"/>
                </a:lnTo>
                <a:lnTo>
                  <a:pt x="1172865" y="376345"/>
                </a:lnTo>
                <a:lnTo>
                  <a:pt x="1189347" y="420981"/>
                </a:lnTo>
                <a:lnTo>
                  <a:pt x="1202313" y="466833"/>
                </a:lnTo>
                <a:lnTo>
                  <a:pt x="1211680" y="513696"/>
                </a:lnTo>
                <a:lnTo>
                  <a:pt x="1217363" y="561365"/>
                </a:lnTo>
                <a:lnTo>
                  <a:pt x="1219276" y="609638"/>
                </a:lnTo>
                <a:lnTo>
                  <a:pt x="1217441" y="657282"/>
                </a:lnTo>
                <a:lnTo>
                  <a:pt x="1212029" y="703922"/>
                </a:lnTo>
                <a:lnTo>
                  <a:pt x="1203175" y="749425"/>
                </a:lnTo>
                <a:lnTo>
                  <a:pt x="1191013" y="793653"/>
                </a:lnTo>
                <a:lnTo>
                  <a:pt x="1175680" y="836471"/>
                </a:lnTo>
                <a:lnTo>
                  <a:pt x="1157311" y="877745"/>
                </a:lnTo>
                <a:lnTo>
                  <a:pt x="1136041" y="917337"/>
                </a:lnTo>
                <a:lnTo>
                  <a:pt x="1112007" y="955114"/>
                </a:lnTo>
                <a:lnTo>
                  <a:pt x="1085344" y="990939"/>
                </a:lnTo>
                <a:lnTo>
                  <a:pt x="1056187" y="1024676"/>
                </a:lnTo>
                <a:lnTo>
                  <a:pt x="1024671" y="1056191"/>
                </a:lnTo>
                <a:lnTo>
                  <a:pt x="990933" y="1085348"/>
                </a:lnTo>
                <a:lnTo>
                  <a:pt x="955108" y="1112011"/>
                </a:lnTo>
                <a:lnTo>
                  <a:pt x="917332" y="1136044"/>
                </a:lnTo>
                <a:lnTo>
                  <a:pt x="877739" y="1157313"/>
                </a:lnTo>
                <a:lnTo>
                  <a:pt x="836466" y="1175681"/>
                </a:lnTo>
                <a:lnTo>
                  <a:pt x="793648" y="1191014"/>
                </a:lnTo>
                <a:lnTo>
                  <a:pt x="749421" y="1203175"/>
                </a:lnTo>
                <a:lnTo>
                  <a:pt x="703919" y="1212030"/>
                </a:lnTo>
                <a:lnTo>
                  <a:pt x="657280" y="1217442"/>
                </a:lnTo>
                <a:lnTo>
                  <a:pt x="609638" y="1219276"/>
                </a:lnTo>
                <a:lnTo>
                  <a:pt x="561994" y="1217442"/>
                </a:lnTo>
                <a:lnTo>
                  <a:pt x="515353" y="1212030"/>
                </a:lnTo>
                <a:lnTo>
                  <a:pt x="469850" y="1203175"/>
                </a:lnTo>
                <a:lnTo>
                  <a:pt x="425622" y="1191014"/>
                </a:lnTo>
                <a:lnTo>
                  <a:pt x="382804" y="1175681"/>
                </a:lnTo>
                <a:lnTo>
                  <a:pt x="341530" y="1157313"/>
                </a:lnTo>
                <a:lnTo>
                  <a:pt x="301938" y="1136044"/>
                </a:lnTo>
                <a:lnTo>
                  <a:pt x="264161" y="1112011"/>
                </a:lnTo>
                <a:lnTo>
                  <a:pt x="228336" y="1085348"/>
                </a:lnTo>
                <a:lnTo>
                  <a:pt x="194599" y="1056191"/>
                </a:lnTo>
                <a:lnTo>
                  <a:pt x="163084" y="1024676"/>
                </a:lnTo>
                <a:lnTo>
                  <a:pt x="133927" y="990939"/>
                </a:lnTo>
                <a:lnTo>
                  <a:pt x="107265" y="955114"/>
                </a:lnTo>
                <a:lnTo>
                  <a:pt x="83231" y="917337"/>
                </a:lnTo>
                <a:lnTo>
                  <a:pt x="61962" y="877745"/>
                </a:lnTo>
                <a:lnTo>
                  <a:pt x="43594" y="836471"/>
                </a:lnTo>
                <a:lnTo>
                  <a:pt x="28261" y="793653"/>
                </a:lnTo>
                <a:lnTo>
                  <a:pt x="16100" y="749425"/>
                </a:lnTo>
                <a:lnTo>
                  <a:pt x="7246" y="703922"/>
                </a:lnTo>
                <a:lnTo>
                  <a:pt x="1834" y="657282"/>
                </a:lnTo>
                <a:lnTo>
                  <a:pt x="0" y="609638"/>
                </a:lnTo>
                <a:close/>
              </a:path>
            </a:pathLst>
          </a:custGeom>
          <a:noFill/>
          <a:ln w="12700" cap="flat" cmpd="sng">
            <a:solidFill>
              <a:srgbClr val="1FB8E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21" name="Google Shape;221;p36"/>
          <p:cNvSpPr txBox="1"/>
          <p:nvPr/>
        </p:nvSpPr>
        <p:spPr>
          <a:xfrm>
            <a:off x="8127974" y="3090540"/>
            <a:ext cx="751200" cy="486300"/>
          </a:xfrm>
          <a:prstGeom prst="rect">
            <a:avLst/>
          </a:prstGeom>
          <a:noFill/>
          <a:ln>
            <a:noFill/>
          </a:ln>
        </p:spPr>
        <p:txBody>
          <a:bodyPr spcFirstLastPara="1" wrap="square" lIns="0" tIns="12700" rIns="0" bIns="0" anchor="t" anchorCtr="0">
            <a:noAutofit/>
          </a:bodyPr>
          <a:lstStyle/>
          <a:p>
            <a:pPr marL="12700" marR="0" lvl="0" indent="0" algn="l" rtl="0">
              <a:lnSpc>
                <a:spcPct val="116071"/>
              </a:lnSpc>
              <a:spcBef>
                <a:spcPts val="0"/>
              </a:spcBef>
              <a:spcAft>
                <a:spcPts val="0"/>
              </a:spcAft>
              <a:buNone/>
            </a:pPr>
            <a:r>
              <a:rPr lang="en" sz="1400" b="1">
                <a:solidFill>
                  <a:srgbClr val="3D85C6"/>
                </a:solidFill>
                <a:latin typeface="Century Gothic"/>
                <a:ea typeface="Century Gothic"/>
                <a:cs typeface="Century Gothic"/>
                <a:sym typeface="Century Gothic"/>
              </a:rPr>
              <a:t>FEASIBLE</a:t>
            </a:r>
            <a:endParaRPr sz="1400">
              <a:solidFill>
                <a:srgbClr val="3D85C6"/>
              </a:solidFill>
              <a:latin typeface="Century Gothic"/>
              <a:ea typeface="Century Gothic"/>
              <a:cs typeface="Century Gothic"/>
              <a:sym typeface="Century Gothic"/>
            </a:endParaRPr>
          </a:p>
          <a:p>
            <a:pPr marL="127635" marR="128904" lvl="0" indent="0" algn="ctr" rtl="0">
              <a:lnSpc>
                <a:spcPct val="107666"/>
              </a:lnSpc>
              <a:spcBef>
                <a:spcPts val="70"/>
              </a:spcBef>
              <a:spcAft>
                <a:spcPts val="0"/>
              </a:spcAft>
              <a:buNone/>
            </a:pPr>
            <a:r>
              <a:rPr lang="en" sz="900">
                <a:solidFill>
                  <a:srgbClr val="010202"/>
                </a:solidFill>
                <a:latin typeface="Calibri"/>
                <a:ea typeface="Calibri"/>
                <a:cs typeface="Calibri"/>
                <a:sym typeface="Calibri"/>
              </a:rPr>
              <a:t>Can we do  this?</a:t>
            </a:r>
            <a:endParaRPr sz="900">
              <a:latin typeface="Calibri"/>
              <a:ea typeface="Calibri"/>
              <a:cs typeface="Calibri"/>
              <a:sym typeface="Calibri"/>
            </a:endParaRPr>
          </a:p>
        </p:txBody>
      </p:sp>
      <p:sp>
        <p:nvSpPr>
          <p:cNvPr id="222" name="Google Shape;222;p36"/>
          <p:cNvSpPr/>
          <p:nvPr/>
        </p:nvSpPr>
        <p:spPr>
          <a:xfrm>
            <a:off x="6880659" y="2676536"/>
            <a:ext cx="1219834" cy="1219835"/>
          </a:xfrm>
          <a:custGeom>
            <a:avLst/>
            <a:gdLst/>
            <a:ahLst/>
            <a:cxnLst/>
            <a:rect l="l" t="t" r="r" b="b"/>
            <a:pathLst>
              <a:path w="1219834" h="1219835" extrusionOk="0">
                <a:moveTo>
                  <a:pt x="0" y="609638"/>
                </a:moveTo>
                <a:lnTo>
                  <a:pt x="1834" y="561995"/>
                </a:lnTo>
                <a:lnTo>
                  <a:pt x="7246" y="515356"/>
                </a:lnTo>
                <a:lnTo>
                  <a:pt x="16100" y="469854"/>
                </a:lnTo>
                <a:lnTo>
                  <a:pt x="28261" y="425627"/>
                </a:lnTo>
                <a:lnTo>
                  <a:pt x="43594" y="382809"/>
                </a:lnTo>
                <a:lnTo>
                  <a:pt x="61962" y="341536"/>
                </a:lnTo>
                <a:lnTo>
                  <a:pt x="83231" y="301943"/>
                </a:lnTo>
                <a:lnTo>
                  <a:pt x="107265" y="264167"/>
                </a:lnTo>
                <a:lnTo>
                  <a:pt x="133927" y="228342"/>
                </a:lnTo>
                <a:lnTo>
                  <a:pt x="163084" y="194604"/>
                </a:lnTo>
                <a:lnTo>
                  <a:pt x="194599" y="163089"/>
                </a:lnTo>
                <a:lnTo>
                  <a:pt x="228336" y="133931"/>
                </a:lnTo>
                <a:lnTo>
                  <a:pt x="264161" y="107268"/>
                </a:lnTo>
                <a:lnTo>
                  <a:pt x="301938" y="83234"/>
                </a:lnTo>
                <a:lnTo>
                  <a:pt x="341530" y="61965"/>
                </a:lnTo>
                <a:lnTo>
                  <a:pt x="382804" y="43596"/>
                </a:lnTo>
                <a:lnTo>
                  <a:pt x="425622" y="28262"/>
                </a:lnTo>
                <a:lnTo>
                  <a:pt x="469850" y="16101"/>
                </a:lnTo>
                <a:lnTo>
                  <a:pt x="515353" y="7246"/>
                </a:lnTo>
                <a:lnTo>
                  <a:pt x="561994" y="1834"/>
                </a:lnTo>
                <a:lnTo>
                  <a:pt x="609638" y="0"/>
                </a:lnTo>
                <a:lnTo>
                  <a:pt x="657907" y="1912"/>
                </a:lnTo>
                <a:lnTo>
                  <a:pt x="705575" y="7595"/>
                </a:lnTo>
                <a:lnTo>
                  <a:pt x="752437" y="16961"/>
                </a:lnTo>
                <a:lnTo>
                  <a:pt x="798289" y="29928"/>
                </a:lnTo>
                <a:lnTo>
                  <a:pt x="842925" y="46408"/>
                </a:lnTo>
                <a:lnTo>
                  <a:pt x="886142" y="66319"/>
                </a:lnTo>
                <a:lnTo>
                  <a:pt x="927734" y="89575"/>
                </a:lnTo>
                <a:lnTo>
                  <a:pt x="967496" y="116090"/>
                </a:lnTo>
                <a:lnTo>
                  <a:pt x="1005225" y="145781"/>
                </a:lnTo>
                <a:lnTo>
                  <a:pt x="1040714" y="178562"/>
                </a:lnTo>
                <a:lnTo>
                  <a:pt x="1073495" y="214050"/>
                </a:lnTo>
                <a:lnTo>
                  <a:pt x="1103185" y="251778"/>
                </a:lnTo>
                <a:lnTo>
                  <a:pt x="1129701" y="291539"/>
                </a:lnTo>
                <a:lnTo>
                  <a:pt x="1152956" y="333129"/>
                </a:lnTo>
                <a:lnTo>
                  <a:pt x="1172867" y="376345"/>
                </a:lnTo>
                <a:lnTo>
                  <a:pt x="1189348" y="420981"/>
                </a:lnTo>
                <a:lnTo>
                  <a:pt x="1202314" y="466833"/>
                </a:lnTo>
                <a:lnTo>
                  <a:pt x="1211680" y="513696"/>
                </a:lnTo>
                <a:lnTo>
                  <a:pt x="1217363" y="561365"/>
                </a:lnTo>
                <a:lnTo>
                  <a:pt x="1219276" y="609638"/>
                </a:lnTo>
                <a:lnTo>
                  <a:pt x="1217441" y="657282"/>
                </a:lnTo>
                <a:lnTo>
                  <a:pt x="1212029" y="703922"/>
                </a:lnTo>
                <a:lnTo>
                  <a:pt x="1203175" y="749425"/>
                </a:lnTo>
                <a:lnTo>
                  <a:pt x="1191013" y="793653"/>
                </a:lnTo>
                <a:lnTo>
                  <a:pt x="1175680" y="836471"/>
                </a:lnTo>
                <a:lnTo>
                  <a:pt x="1157311" y="877745"/>
                </a:lnTo>
                <a:lnTo>
                  <a:pt x="1136041" y="917337"/>
                </a:lnTo>
                <a:lnTo>
                  <a:pt x="1112007" y="955114"/>
                </a:lnTo>
                <a:lnTo>
                  <a:pt x="1085344" y="990939"/>
                </a:lnTo>
                <a:lnTo>
                  <a:pt x="1056187" y="1024676"/>
                </a:lnTo>
                <a:lnTo>
                  <a:pt x="1024671" y="1056191"/>
                </a:lnTo>
                <a:lnTo>
                  <a:pt x="990933" y="1085348"/>
                </a:lnTo>
                <a:lnTo>
                  <a:pt x="955108" y="1112011"/>
                </a:lnTo>
                <a:lnTo>
                  <a:pt x="917332" y="1136044"/>
                </a:lnTo>
                <a:lnTo>
                  <a:pt x="877739" y="1157313"/>
                </a:lnTo>
                <a:lnTo>
                  <a:pt x="836466" y="1175681"/>
                </a:lnTo>
                <a:lnTo>
                  <a:pt x="793648" y="1191014"/>
                </a:lnTo>
                <a:lnTo>
                  <a:pt x="749421" y="1203175"/>
                </a:lnTo>
                <a:lnTo>
                  <a:pt x="703919" y="1212030"/>
                </a:lnTo>
                <a:lnTo>
                  <a:pt x="657280" y="1217442"/>
                </a:lnTo>
                <a:lnTo>
                  <a:pt x="609638" y="1219276"/>
                </a:lnTo>
                <a:lnTo>
                  <a:pt x="561994" y="1217442"/>
                </a:lnTo>
                <a:lnTo>
                  <a:pt x="515353" y="1212030"/>
                </a:lnTo>
                <a:lnTo>
                  <a:pt x="469850" y="1203175"/>
                </a:lnTo>
                <a:lnTo>
                  <a:pt x="425622" y="1191014"/>
                </a:lnTo>
                <a:lnTo>
                  <a:pt x="382804" y="1175681"/>
                </a:lnTo>
                <a:lnTo>
                  <a:pt x="341530" y="1157313"/>
                </a:lnTo>
                <a:lnTo>
                  <a:pt x="301938" y="1136044"/>
                </a:lnTo>
                <a:lnTo>
                  <a:pt x="264161" y="1112011"/>
                </a:lnTo>
                <a:lnTo>
                  <a:pt x="228336" y="1085348"/>
                </a:lnTo>
                <a:lnTo>
                  <a:pt x="194599" y="1056191"/>
                </a:lnTo>
                <a:lnTo>
                  <a:pt x="163084" y="1024676"/>
                </a:lnTo>
                <a:lnTo>
                  <a:pt x="133927" y="990939"/>
                </a:lnTo>
                <a:lnTo>
                  <a:pt x="107265" y="955114"/>
                </a:lnTo>
                <a:lnTo>
                  <a:pt x="83231" y="917337"/>
                </a:lnTo>
                <a:lnTo>
                  <a:pt x="61962" y="877745"/>
                </a:lnTo>
                <a:lnTo>
                  <a:pt x="43594" y="836471"/>
                </a:lnTo>
                <a:lnTo>
                  <a:pt x="28261" y="793653"/>
                </a:lnTo>
                <a:lnTo>
                  <a:pt x="16100" y="749425"/>
                </a:lnTo>
                <a:lnTo>
                  <a:pt x="7246" y="703922"/>
                </a:lnTo>
                <a:lnTo>
                  <a:pt x="1834" y="657282"/>
                </a:lnTo>
                <a:lnTo>
                  <a:pt x="0" y="609638"/>
                </a:lnTo>
                <a:close/>
              </a:path>
            </a:pathLst>
          </a:custGeom>
          <a:noFill/>
          <a:ln w="12700" cap="flat" cmpd="sng">
            <a:solidFill>
              <a:srgbClr val="1FB8E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23" name="Google Shape;223;p36"/>
          <p:cNvSpPr txBox="1"/>
          <p:nvPr/>
        </p:nvSpPr>
        <p:spPr>
          <a:xfrm>
            <a:off x="7033617" y="3090540"/>
            <a:ext cx="655200" cy="486300"/>
          </a:xfrm>
          <a:prstGeom prst="rect">
            <a:avLst/>
          </a:prstGeom>
          <a:noFill/>
          <a:ln>
            <a:noFill/>
          </a:ln>
        </p:spPr>
        <p:txBody>
          <a:bodyPr spcFirstLastPara="1" wrap="square" lIns="0" tIns="12700" rIns="0" bIns="0" anchor="t" anchorCtr="0">
            <a:noAutofit/>
          </a:bodyPr>
          <a:lstStyle/>
          <a:p>
            <a:pPr marL="47625" marR="0" lvl="0" indent="0" algn="l" rtl="0">
              <a:lnSpc>
                <a:spcPct val="116071"/>
              </a:lnSpc>
              <a:spcBef>
                <a:spcPts val="0"/>
              </a:spcBef>
              <a:spcAft>
                <a:spcPts val="0"/>
              </a:spcAft>
              <a:buNone/>
            </a:pPr>
            <a:r>
              <a:rPr lang="en" sz="1400" b="1">
                <a:solidFill>
                  <a:srgbClr val="3D85C6"/>
                </a:solidFill>
                <a:latin typeface="Century Gothic"/>
                <a:ea typeface="Century Gothic"/>
                <a:cs typeface="Century Gothic"/>
                <a:sym typeface="Century Gothic"/>
              </a:rPr>
              <a:t>VIABLE</a:t>
            </a:r>
            <a:endParaRPr sz="1400">
              <a:solidFill>
                <a:srgbClr val="3D85C6"/>
              </a:solidFill>
              <a:latin typeface="Century Gothic"/>
              <a:ea typeface="Century Gothic"/>
              <a:cs typeface="Century Gothic"/>
              <a:sym typeface="Century Gothic"/>
            </a:endParaRPr>
          </a:p>
          <a:p>
            <a:pPr marL="215900" marR="5080" lvl="0" indent="-203834" algn="l" rtl="0">
              <a:lnSpc>
                <a:spcPct val="107666"/>
              </a:lnSpc>
              <a:spcBef>
                <a:spcPts val="70"/>
              </a:spcBef>
              <a:spcAft>
                <a:spcPts val="0"/>
              </a:spcAft>
              <a:buNone/>
            </a:pPr>
            <a:r>
              <a:rPr lang="en" sz="900">
                <a:solidFill>
                  <a:srgbClr val="010202"/>
                </a:solidFill>
                <a:latin typeface="Calibri"/>
                <a:ea typeface="Calibri"/>
                <a:cs typeface="Calibri"/>
                <a:sym typeface="Calibri"/>
              </a:rPr>
              <a:t>Should we do  this?</a:t>
            </a:r>
            <a:endParaRPr sz="900">
              <a:latin typeface="Calibri"/>
              <a:ea typeface="Calibri"/>
              <a:cs typeface="Calibri"/>
              <a:sym typeface="Calibri"/>
            </a:endParaRPr>
          </a:p>
        </p:txBody>
      </p:sp>
      <p:sp>
        <p:nvSpPr>
          <p:cNvPr id="224" name="Google Shape;224;p36"/>
          <p:cNvSpPr txBox="1"/>
          <p:nvPr/>
        </p:nvSpPr>
        <p:spPr>
          <a:xfrm>
            <a:off x="7265398" y="1637745"/>
            <a:ext cx="1330200" cy="2388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1400" b="1">
                <a:solidFill>
                  <a:srgbClr val="3D85C6"/>
                </a:solidFill>
                <a:latin typeface="Century Gothic"/>
                <a:ea typeface="Century Gothic"/>
                <a:cs typeface="Century Gothic"/>
                <a:sym typeface="Century Gothic"/>
              </a:rPr>
              <a:t>Design Solution</a:t>
            </a:r>
            <a:endParaRPr sz="1400">
              <a:solidFill>
                <a:srgbClr val="3D85C6"/>
              </a:solidFill>
              <a:latin typeface="Century Gothic"/>
              <a:ea typeface="Century Gothic"/>
              <a:cs typeface="Century Gothic"/>
              <a:sym typeface="Century Gothic"/>
            </a:endParaRPr>
          </a:p>
        </p:txBody>
      </p:sp>
      <p:sp>
        <p:nvSpPr>
          <p:cNvPr id="225" name="Google Shape;225;p36"/>
          <p:cNvSpPr/>
          <p:nvPr/>
        </p:nvSpPr>
        <p:spPr>
          <a:xfrm>
            <a:off x="1395412" y="2719400"/>
            <a:ext cx="409500" cy="1620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26" name="Google Shape;226;p36"/>
          <p:cNvSpPr/>
          <p:nvPr/>
        </p:nvSpPr>
        <p:spPr>
          <a:xfrm>
            <a:off x="4824412" y="2185987"/>
            <a:ext cx="409500" cy="1620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27" name="Google Shape;227;p36"/>
          <p:cNvSpPr/>
          <p:nvPr/>
        </p:nvSpPr>
        <p:spPr>
          <a:xfrm>
            <a:off x="4824412" y="3405200"/>
            <a:ext cx="409500" cy="1620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28" name="Google Shape;228;p36"/>
          <p:cNvSpPr/>
          <p:nvPr/>
        </p:nvSpPr>
        <p:spPr>
          <a:xfrm>
            <a:off x="3069183" y="2347938"/>
            <a:ext cx="439200" cy="3240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29" name="Google Shape;229;p36"/>
          <p:cNvSpPr/>
          <p:nvPr/>
        </p:nvSpPr>
        <p:spPr>
          <a:xfrm>
            <a:off x="3057905" y="3013049"/>
            <a:ext cx="437400" cy="3366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30" name="Google Shape;230;p36"/>
          <p:cNvSpPr/>
          <p:nvPr/>
        </p:nvSpPr>
        <p:spPr>
          <a:xfrm>
            <a:off x="6180870" y="2197550"/>
            <a:ext cx="676500" cy="5205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31" name="Google Shape;231;p36"/>
          <p:cNvSpPr/>
          <p:nvPr/>
        </p:nvSpPr>
        <p:spPr>
          <a:xfrm>
            <a:off x="6196021" y="3236646"/>
            <a:ext cx="651300" cy="4803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35"/>
        <p:cNvGrpSpPr/>
        <p:nvPr/>
      </p:nvGrpSpPr>
      <p:grpSpPr>
        <a:xfrm>
          <a:off x="0" y="0"/>
          <a:ext cx="0" cy="0"/>
          <a:chOff x="0" y="0"/>
          <a:chExt cx="0" cy="0"/>
        </a:xfrm>
      </p:grpSpPr>
      <p:sp>
        <p:nvSpPr>
          <p:cNvPr id="236" name="Google Shape;236;p37"/>
          <p:cNvSpPr/>
          <p:nvPr/>
        </p:nvSpPr>
        <p:spPr>
          <a:xfrm>
            <a:off x="0" y="0"/>
            <a:ext cx="9144000" cy="656590"/>
          </a:xfrm>
          <a:custGeom>
            <a:avLst/>
            <a:gdLst/>
            <a:ahLst/>
            <a:cxnLst/>
            <a:rect l="l" t="t" r="r" b="b"/>
            <a:pathLst>
              <a:path w="9144000" h="656590" extrusionOk="0">
                <a:moveTo>
                  <a:pt x="0" y="656386"/>
                </a:moveTo>
                <a:lnTo>
                  <a:pt x="9144000" y="656386"/>
                </a:lnTo>
                <a:lnTo>
                  <a:pt x="9144000" y="0"/>
                </a:lnTo>
                <a:lnTo>
                  <a:pt x="0" y="0"/>
                </a:lnTo>
                <a:lnTo>
                  <a:pt x="0" y="656386"/>
                </a:lnTo>
                <a:close/>
              </a:path>
            </a:pathLst>
          </a:custGeom>
          <a:solidFill>
            <a:srgbClr val="3D85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37" name="Google Shape;237;p37"/>
          <p:cNvSpPr/>
          <p:nvPr/>
        </p:nvSpPr>
        <p:spPr>
          <a:xfrm>
            <a:off x="0" y="656348"/>
            <a:ext cx="9144000" cy="10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38" name="Google Shape;238;p37"/>
          <p:cNvSpPr txBox="1">
            <a:spLocks noGrp="1"/>
          </p:cNvSpPr>
          <p:nvPr>
            <p:ph type="title"/>
          </p:nvPr>
        </p:nvSpPr>
        <p:spPr>
          <a:xfrm>
            <a:off x="171275" y="111850"/>
            <a:ext cx="8743800" cy="391200"/>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en" sz="2800" i="0" u="none" strike="noStrike" cap="none">
                <a:solidFill>
                  <a:schemeClr val="lt1"/>
                </a:solidFill>
                <a:latin typeface="Palatino"/>
                <a:ea typeface="Palatino"/>
                <a:cs typeface="Palatino"/>
                <a:sym typeface="Palatino"/>
              </a:rPr>
              <a:t>Honing </a:t>
            </a:r>
            <a:r>
              <a:rPr lang="en" sz="2800">
                <a:latin typeface="Palatino"/>
                <a:ea typeface="Palatino"/>
                <a:cs typeface="Palatino"/>
                <a:sym typeface="Palatino"/>
              </a:rPr>
              <a:t>I</a:t>
            </a:r>
            <a:r>
              <a:rPr lang="en" sz="2800" i="0" u="none" strike="noStrike" cap="none">
                <a:solidFill>
                  <a:schemeClr val="lt1"/>
                </a:solidFill>
                <a:latin typeface="Palatino"/>
                <a:ea typeface="Palatino"/>
                <a:cs typeface="Palatino"/>
                <a:sym typeface="Palatino"/>
              </a:rPr>
              <a:t>n: </a:t>
            </a:r>
            <a:r>
              <a:rPr lang="en" sz="2800">
                <a:latin typeface="Palatino"/>
                <a:ea typeface="Palatino"/>
                <a:cs typeface="Palatino"/>
                <a:sym typeface="Palatino"/>
              </a:rPr>
              <a:t>A</a:t>
            </a:r>
            <a:r>
              <a:rPr lang="en" sz="2800" i="0" u="none" strike="noStrike" cap="none">
                <a:solidFill>
                  <a:schemeClr val="lt1"/>
                </a:solidFill>
                <a:latin typeface="Palatino"/>
                <a:ea typeface="Palatino"/>
                <a:cs typeface="Palatino"/>
                <a:sym typeface="Palatino"/>
              </a:rPr>
              <a:t> </a:t>
            </a:r>
            <a:r>
              <a:rPr lang="en" sz="2800">
                <a:latin typeface="Palatino"/>
                <a:ea typeface="Palatino"/>
                <a:cs typeface="Palatino"/>
                <a:sym typeface="Palatino"/>
              </a:rPr>
              <a:t>T</a:t>
            </a:r>
            <a:r>
              <a:rPr lang="en" sz="2800" i="0" u="none" strike="noStrike" cap="none">
                <a:solidFill>
                  <a:schemeClr val="lt1"/>
                </a:solidFill>
                <a:latin typeface="Palatino"/>
                <a:ea typeface="Palatino"/>
                <a:cs typeface="Palatino"/>
                <a:sym typeface="Palatino"/>
              </a:rPr>
              <a:t>argeted </a:t>
            </a:r>
            <a:r>
              <a:rPr lang="en" sz="2800">
                <a:latin typeface="Palatino"/>
                <a:ea typeface="Palatino"/>
                <a:cs typeface="Palatino"/>
                <a:sym typeface="Palatino"/>
              </a:rPr>
              <a:t>Q</a:t>
            </a:r>
            <a:r>
              <a:rPr lang="en" sz="2800" i="0" u="none" strike="noStrike" cap="none">
                <a:solidFill>
                  <a:schemeClr val="lt1"/>
                </a:solidFill>
                <a:latin typeface="Palatino"/>
                <a:ea typeface="Palatino"/>
                <a:cs typeface="Palatino"/>
                <a:sym typeface="Palatino"/>
              </a:rPr>
              <a:t>uestion</a:t>
            </a:r>
            <a:endParaRPr sz="2800">
              <a:latin typeface="Palatino"/>
              <a:ea typeface="Palatino"/>
              <a:cs typeface="Palatino"/>
              <a:sym typeface="Palatino"/>
            </a:endParaRPr>
          </a:p>
        </p:txBody>
      </p:sp>
      <p:sp>
        <p:nvSpPr>
          <p:cNvPr id="239" name="Google Shape;239;p37"/>
          <p:cNvSpPr/>
          <p:nvPr/>
        </p:nvSpPr>
        <p:spPr>
          <a:xfrm>
            <a:off x="208831" y="2503685"/>
            <a:ext cx="8514715" cy="10794"/>
          </a:xfrm>
          <a:custGeom>
            <a:avLst/>
            <a:gdLst/>
            <a:ahLst/>
            <a:cxnLst/>
            <a:rect l="l" t="t" r="r" b="b"/>
            <a:pathLst>
              <a:path w="8514715" h="10794" extrusionOk="0">
                <a:moveTo>
                  <a:pt x="0" y="0"/>
                </a:moveTo>
                <a:lnTo>
                  <a:pt x="8514295" y="10223"/>
                </a:lnTo>
              </a:path>
            </a:pathLst>
          </a:custGeom>
          <a:noFill/>
          <a:ln w="38100" cap="flat" cmpd="sng">
            <a:solidFill>
              <a:srgbClr val="44444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200">
              <a:latin typeface="Century Gothic"/>
              <a:ea typeface="Century Gothic"/>
              <a:cs typeface="Century Gothic"/>
              <a:sym typeface="Century Gothic"/>
            </a:endParaRPr>
          </a:p>
        </p:txBody>
      </p:sp>
      <p:sp>
        <p:nvSpPr>
          <p:cNvPr id="240" name="Google Shape;240;p37"/>
          <p:cNvSpPr/>
          <p:nvPr/>
        </p:nvSpPr>
        <p:spPr>
          <a:xfrm>
            <a:off x="8704002" y="2431928"/>
            <a:ext cx="211200" cy="164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41" name="Google Shape;241;p37"/>
          <p:cNvSpPr txBox="1"/>
          <p:nvPr/>
        </p:nvSpPr>
        <p:spPr>
          <a:xfrm>
            <a:off x="365850" y="1779311"/>
            <a:ext cx="2033400" cy="366900"/>
          </a:xfrm>
          <a:prstGeom prst="rect">
            <a:avLst/>
          </a:prstGeom>
          <a:noFill/>
          <a:ln>
            <a:noFill/>
          </a:ln>
        </p:spPr>
        <p:txBody>
          <a:bodyPr spcFirstLastPara="1" wrap="square" lIns="0" tIns="17775" rIns="0" bIns="0" anchor="t" anchorCtr="0">
            <a:noAutofit/>
          </a:bodyPr>
          <a:lstStyle/>
          <a:p>
            <a:pPr marL="12700" marR="0" lvl="0" indent="0" algn="ctr" rtl="0">
              <a:lnSpc>
                <a:spcPct val="100000"/>
              </a:lnSpc>
              <a:spcBef>
                <a:spcPts val="0"/>
              </a:spcBef>
              <a:spcAft>
                <a:spcPts val="0"/>
              </a:spcAft>
              <a:buNone/>
            </a:pPr>
            <a:r>
              <a:rPr lang="en" sz="2200" b="1">
                <a:solidFill>
                  <a:srgbClr val="3D85C6"/>
                </a:solidFill>
                <a:latin typeface="Century Gothic"/>
                <a:ea typeface="Century Gothic"/>
                <a:cs typeface="Century Gothic"/>
                <a:sym typeface="Century Gothic"/>
              </a:rPr>
              <a:t>Initial Question</a:t>
            </a:r>
            <a:endParaRPr sz="2200" b="1">
              <a:solidFill>
                <a:srgbClr val="3D85C6"/>
              </a:solidFill>
              <a:latin typeface="Century Gothic"/>
              <a:ea typeface="Century Gothic"/>
              <a:cs typeface="Century Gothic"/>
              <a:sym typeface="Century Gothic"/>
            </a:endParaRPr>
          </a:p>
        </p:txBody>
      </p:sp>
      <p:sp>
        <p:nvSpPr>
          <p:cNvPr id="242" name="Google Shape;242;p37"/>
          <p:cNvSpPr txBox="1"/>
          <p:nvPr/>
        </p:nvSpPr>
        <p:spPr>
          <a:xfrm>
            <a:off x="3658687" y="1779298"/>
            <a:ext cx="1203300" cy="366900"/>
          </a:xfrm>
          <a:prstGeom prst="rect">
            <a:avLst/>
          </a:prstGeom>
          <a:noFill/>
          <a:ln>
            <a:noFill/>
          </a:ln>
        </p:spPr>
        <p:txBody>
          <a:bodyPr spcFirstLastPara="1" wrap="square" lIns="0" tIns="17775" rIns="0" bIns="0" anchor="t" anchorCtr="0">
            <a:noAutofit/>
          </a:bodyPr>
          <a:lstStyle/>
          <a:p>
            <a:pPr marL="12700" marR="0" lvl="0" indent="0" algn="ctr" rtl="0">
              <a:lnSpc>
                <a:spcPct val="100000"/>
              </a:lnSpc>
              <a:spcBef>
                <a:spcPts val="0"/>
              </a:spcBef>
              <a:spcAft>
                <a:spcPts val="0"/>
              </a:spcAft>
              <a:buNone/>
            </a:pPr>
            <a:r>
              <a:rPr lang="en" sz="2200" b="1">
                <a:solidFill>
                  <a:srgbClr val="3D85C6"/>
                </a:solidFill>
                <a:latin typeface="Century Gothic"/>
                <a:ea typeface="Century Gothic"/>
                <a:cs typeface="Century Gothic"/>
                <a:sym typeface="Century Gothic"/>
              </a:rPr>
              <a:t>Discover</a:t>
            </a:r>
            <a:endParaRPr sz="2200" b="1">
              <a:solidFill>
                <a:srgbClr val="3D85C6"/>
              </a:solidFill>
              <a:latin typeface="Century Gothic"/>
              <a:ea typeface="Century Gothic"/>
              <a:cs typeface="Century Gothic"/>
              <a:sym typeface="Century Gothic"/>
            </a:endParaRPr>
          </a:p>
        </p:txBody>
      </p:sp>
      <p:sp>
        <p:nvSpPr>
          <p:cNvPr id="243" name="Google Shape;243;p37"/>
          <p:cNvSpPr txBox="1"/>
          <p:nvPr/>
        </p:nvSpPr>
        <p:spPr>
          <a:xfrm>
            <a:off x="6121400" y="1739250"/>
            <a:ext cx="2582700" cy="366900"/>
          </a:xfrm>
          <a:prstGeom prst="rect">
            <a:avLst/>
          </a:prstGeom>
          <a:noFill/>
          <a:ln>
            <a:noFill/>
          </a:ln>
        </p:spPr>
        <p:txBody>
          <a:bodyPr spcFirstLastPara="1" wrap="square" lIns="0" tIns="17775" rIns="0" bIns="0" anchor="t" anchorCtr="0">
            <a:noAutofit/>
          </a:bodyPr>
          <a:lstStyle/>
          <a:p>
            <a:pPr marL="12700" marR="0" lvl="0" indent="0" algn="ctr" rtl="0">
              <a:lnSpc>
                <a:spcPct val="100000"/>
              </a:lnSpc>
              <a:spcBef>
                <a:spcPts val="0"/>
              </a:spcBef>
              <a:spcAft>
                <a:spcPts val="0"/>
              </a:spcAft>
              <a:buNone/>
            </a:pPr>
            <a:r>
              <a:rPr lang="en" sz="2200" b="1">
                <a:solidFill>
                  <a:srgbClr val="3D85C6"/>
                </a:solidFill>
                <a:latin typeface="Century Gothic"/>
                <a:ea typeface="Century Gothic"/>
                <a:cs typeface="Century Gothic"/>
                <a:sym typeface="Century Gothic"/>
              </a:rPr>
              <a:t>Design &amp; Measure</a:t>
            </a:r>
            <a:endParaRPr sz="2200" b="1">
              <a:solidFill>
                <a:srgbClr val="3D85C6"/>
              </a:solidFill>
              <a:latin typeface="Century Gothic"/>
              <a:ea typeface="Century Gothic"/>
              <a:cs typeface="Century Gothic"/>
              <a:sym typeface="Century Gothic"/>
            </a:endParaRPr>
          </a:p>
        </p:txBody>
      </p:sp>
      <p:sp>
        <p:nvSpPr>
          <p:cNvPr id="244" name="Google Shape;244;p37"/>
          <p:cNvSpPr txBox="1"/>
          <p:nvPr/>
        </p:nvSpPr>
        <p:spPr>
          <a:xfrm>
            <a:off x="365850" y="2743000"/>
            <a:ext cx="2123700" cy="604500"/>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None/>
            </a:pPr>
            <a:r>
              <a:rPr lang="en" sz="2200">
                <a:solidFill>
                  <a:srgbClr val="FF0000"/>
                </a:solidFill>
                <a:latin typeface="Century Gothic"/>
                <a:ea typeface="Century Gothic"/>
                <a:cs typeface="Century Gothic"/>
                <a:sym typeface="Century Gothic"/>
              </a:rPr>
              <a:t>Could Micro-Housing Be a Viable Option? </a:t>
            </a:r>
            <a:endParaRPr sz="2200">
              <a:solidFill>
                <a:srgbClr val="FF0000"/>
              </a:solidFill>
              <a:latin typeface="Century Gothic"/>
              <a:ea typeface="Century Gothic"/>
              <a:cs typeface="Century Gothic"/>
              <a:sym typeface="Century Gothic"/>
            </a:endParaRPr>
          </a:p>
        </p:txBody>
      </p:sp>
      <p:sp>
        <p:nvSpPr>
          <p:cNvPr id="245" name="Google Shape;245;p37"/>
          <p:cNvSpPr txBox="1"/>
          <p:nvPr/>
        </p:nvSpPr>
        <p:spPr>
          <a:xfrm>
            <a:off x="3344275" y="2743000"/>
            <a:ext cx="2123700" cy="1476000"/>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None/>
            </a:pPr>
            <a:r>
              <a:rPr lang="en" sz="2200">
                <a:solidFill>
                  <a:srgbClr val="FF0000"/>
                </a:solidFill>
                <a:latin typeface="Century Gothic"/>
                <a:ea typeface="Century Gothic"/>
                <a:cs typeface="Century Gothic"/>
                <a:sym typeface="Century Gothic"/>
              </a:rPr>
              <a:t>What Are the Structural and Emotional Elements of Housing that Matter?</a:t>
            </a:r>
            <a:endParaRPr sz="2200">
              <a:solidFill>
                <a:srgbClr val="FF0000"/>
              </a:solidFill>
              <a:latin typeface="Century Gothic"/>
              <a:ea typeface="Century Gothic"/>
              <a:cs typeface="Century Gothic"/>
              <a:sym typeface="Century Gothic"/>
            </a:endParaRPr>
          </a:p>
        </p:txBody>
      </p:sp>
      <p:sp>
        <p:nvSpPr>
          <p:cNvPr id="246" name="Google Shape;246;p37"/>
          <p:cNvSpPr txBox="1"/>
          <p:nvPr/>
        </p:nvSpPr>
        <p:spPr>
          <a:xfrm>
            <a:off x="6121336" y="2742989"/>
            <a:ext cx="2634600" cy="894000"/>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None/>
            </a:pPr>
            <a:r>
              <a:rPr lang="en" sz="2200">
                <a:solidFill>
                  <a:srgbClr val="FF0000"/>
                </a:solidFill>
                <a:latin typeface="Century Gothic"/>
                <a:ea typeface="Century Gothic"/>
                <a:cs typeface="Century Gothic"/>
                <a:sym typeface="Century Gothic"/>
              </a:rPr>
              <a:t>NC State Design Team Takes Over</a:t>
            </a:r>
            <a:endParaRPr sz="2200">
              <a:solidFill>
                <a:srgbClr val="FF0000"/>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sp>
        <p:nvSpPr>
          <p:cNvPr id="251" name="Google Shape;251;p38"/>
          <p:cNvSpPr txBox="1"/>
          <p:nvPr/>
        </p:nvSpPr>
        <p:spPr>
          <a:xfrm>
            <a:off x="4098350" y="510950"/>
            <a:ext cx="3938400" cy="3912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2400">
                <a:solidFill>
                  <a:srgbClr val="FF0000"/>
                </a:solidFill>
                <a:latin typeface="Century Gothic"/>
                <a:ea typeface="Century Gothic"/>
                <a:cs typeface="Century Gothic"/>
                <a:sym typeface="Century Gothic"/>
              </a:rPr>
              <a:t>State Department of Health &amp; Human Services</a:t>
            </a:r>
            <a:endParaRPr sz="2400">
              <a:solidFill>
                <a:srgbClr val="FF0000"/>
              </a:solidFill>
              <a:latin typeface="Century Gothic"/>
              <a:ea typeface="Century Gothic"/>
              <a:cs typeface="Century Gothic"/>
              <a:sym typeface="Century Gothic"/>
            </a:endParaRPr>
          </a:p>
        </p:txBody>
      </p:sp>
      <p:sp>
        <p:nvSpPr>
          <p:cNvPr id="252" name="Google Shape;252;p38"/>
          <p:cNvSpPr txBox="1">
            <a:spLocks noGrp="1"/>
          </p:cNvSpPr>
          <p:nvPr>
            <p:ph type="title"/>
          </p:nvPr>
        </p:nvSpPr>
        <p:spPr>
          <a:xfrm>
            <a:off x="671191" y="274714"/>
            <a:ext cx="2411700" cy="863700"/>
          </a:xfrm>
          <a:prstGeom prst="rect">
            <a:avLst/>
          </a:prstGeom>
          <a:noFill/>
          <a:ln>
            <a:noFill/>
          </a:ln>
        </p:spPr>
        <p:txBody>
          <a:bodyPr spcFirstLastPara="1" wrap="square" lIns="0" tIns="12700" rIns="0" bIns="0" anchor="t" anchorCtr="0">
            <a:noAutofit/>
          </a:bodyPr>
          <a:lstStyle/>
          <a:p>
            <a:pPr marL="12700" marR="5080" lvl="0" indent="195580" algn="l" rtl="0">
              <a:lnSpc>
                <a:spcPct val="114599"/>
              </a:lnSpc>
              <a:spcBef>
                <a:spcPts val="0"/>
              </a:spcBef>
              <a:spcAft>
                <a:spcPts val="0"/>
              </a:spcAft>
              <a:buNone/>
            </a:pPr>
            <a:r>
              <a:rPr lang="en">
                <a:solidFill>
                  <a:srgbClr val="3D85C6"/>
                </a:solidFill>
              </a:rPr>
              <a:t>VA Staff</a:t>
            </a:r>
            <a:endParaRPr>
              <a:solidFill>
                <a:srgbClr val="3D85C6"/>
              </a:solidFill>
            </a:endParaRPr>
          </a:p>
        </p:txBody>
      </p:sp>
      <p:sp>
        <p:nvSpPr>
          <p:cNvPr id="253" name="Google Shape;253;p38"/>
          <p:cNvSpPr txBox="1"/>
          <p:nvPr/>
        </p:nvSpPr>
        <p:spPr>
          <a:xfrm>
            <a:off x="671200" y="1479000"/>
            <a:ext cx="8308200" cy="1954200"/>
          </a:xfrm>
          <a:prstGeom prst="rect">
            <a:avLst/>
          </a:prstGeom>
          <a:noFill/>
          <a:ln>
            <a:noFill/>
          </a:ln>
        </p:spPr>
        <p:txBody>
          <a:bodyPr spcFirstLastPara="1" wrap="square" lIns="0" tIns="12700" rIns="0" bIns="0" anchor="t" anchorCtr="0">
            <a:noAutofit/>
          </a:bodyPr>
          <a:lstStyle/>
          <a:p>
            <a:pPr marL="1189990" marR="0" lvl="0" indent="0" algn="l" rtl="0">
              <a:lnSpc>
                <a:spcPct val="100000"/>
              </a:lnSpc>
              <a:spcBef>
                <a:spcPts val="509"/>
              </a:spcBef>
              <a:spcAft>
                <a:spcPts val="0"/>
              </a:spcAft>
              <a:buNone/>
            </a:pPr>
            <a:r>
              <a:rPr lang="en" sz="2400" b="1">
                <a:solidFill>
                  <a:srgbClr val="3D85C6"/>
                </a:solidFill>
                <a:latin typeface="Century Gothic"/>
                <a:ea typeface="Century Gothic"/>
                <a:cs typeface="Century Gothic"/>
                <a:sym typeface="Century Gothic"/>
              </a:rPr>
              <a:t>Formerly Homeless, Supportively Housed and Permanently Housed Veterans</a:t>
            </a:r>
            <a:endParaRPr sz="2400" b="1">
              <a:solidFill>
                <a:srgbClr val="3D85C6"/>
              </a:solidFill>
              <a:latin typeface="Century Gothic"/>
              <a:ea typeface="Century Gothic"/>
              <a:cs typeface="Century Gothic"/>
              <a:sym typeface="Century Gothic"/>
            </a:endParaRPr>
          </a:p>
          <a:p>
            <a:pPr marL="1189990" marR="0" lvl="0" indent="0" algn="l" rtl="0">
              <a:lnSpc>
                <a:spcPct val="100000"/>
              </a:lnSpc>
              <a:spcBef>
                <a:spcPts val="509"/>
              </a:spcBef>
              <a:spcAft>
                <a:spcPts val="0"/>
              </a:spcAft>
              <a:buNone/>
            </a:pPr>
            <a:endParaRPr sz="2400" b="1">
              <a:solidFill>
                <a:srgbClr val="0000FF"/>
              </a:solidFill>
              <a:latin typeface="Century Gothic"/>
              <a:ea typeface="Century Gothic"/>
              <a:cs typeface="Century Gothic"/>
              <a:sym typeface="Century Gothic"/>
            </a:endParaRPr>
          </a:p>
          <a:p>
            <a:pPr marL="12700" marR="558800" lvl="0" indent="3622675" algn="l" rtl="0">
              <a:lnSpc>
                <a:spcPct val="202083"/>
              </a:lnSpc>
              <a:spcBef>
                <a:spcPts val="50"/>
              </a:spcBef>
              <a:spcAft>
                <a:spcPts val="0"/>
              </a:spcAft>
              <a:buNone/>
            </a:pPr>
            <a:r>
              <a:rPr lang="en" sz="2400" b="1">
                <a:solidFill>
                  <a:srgbClr val="7E9E30"/>
                </a:solidFill>
                <a:latin typeface="Century Gothic"/>
                <a:ea typeface="Century Gothic"/>
                <a:cs typeface="Century Gothic"/>
                <a:sym typeface="Century Gothic"/>
              </a:rPr>
              <a:t>   </a:t>
            </a:r>
            <a:r>
              <a:rPr lang="en" sz="2400" b="1">
                <a:solidFill>
                  <a:srgbClr val="FF0000"/>
                </a:solidFill>
                <a:latin typeface="Century Gothic"/>
                <a:ea typeface="Century Gothic"/>
                <a:cs typeface="Century Gothic"/>
                <a:sym typeface="Century Gothic"/>
              </a:rPr>
              <a:t>Veterans Living in Shelters</a:t>
            </a:r>
            <a:r>
              <a:rPr lang="en" sz="2400">
                <a:solidFill>
                  <a:srgbClr val="0000FF"/>
                </a:solidFill>
                <a:latin typeface="Century Gothic"/>
                <a:ea typeface="Century Gothic"/>
                <a:cs typeface="Century Gothic"/>
                <a:sym typeface="Century Gothic"/>
              </a:rPr>
              <a:t> </a:t>
            </a:r>
            <a:r>
              <a:rPr lang="en" sz="2400">
                <a:solidFill>
                  <a:srgbClr val="7E9E30"/>
                </a:solidFill>
                <a:latin typeface="Century Gothic"/>
                <a:ea typeface="Century Gothic"/>
                <a:cs typeface="Century Gothic"/>
                <a:sym typeface="Century Gothic"/>
              </a:rPr>
              <a:t> </a:t>
            </a:r>
            <a:r>
              <a:rPr lang="en" sz="2400">
                <a:solidFill>
                  <a:srgbClr val="3D85C6"/>
                </a:solidFill>
                <a:latin typeface="Century Gothic"/>
                <a:ea typeface="Century Gothic"/>
                <a:cs typeface="Century Gothic"/>
                <a:sym typeface="Century Gothic"/>
              </a:rPr>
              <a:t>Homelessness Prevention Non-Profit Case Workers</a:t>
            </a:r>
            <a:endParaRPr sz="2400">
              <a:solidFill>
                <a:srgbClr val="3D85C6"/>
              </a:solidFill>
              <a:latin typeface="Century Gothic"/>
              <a:ea typeface="Century Gothic"/>
              <a:cs typeface="Century Gothic"/>
              <a:sym typeface="Century Gothic"/>
            </a:endParaRPr>
          </a:p>
          <a:p>
            <a:pPr marL="880743" marR="0" lvl="0" indent="0" algn="l" rtl="0">
              <a:lnSpc>
                <a:spcPct val="100000"/>
              </a:lnSpc>
              <a:spcBef>
                <a:spcPts val="750"/>
              </a:spcBef>
              <a:spcAft>
                <a:spcPts val="0"/>
              </a:spcAft>
              <a:buNone/>
            </a:pPr>
            <a:r>
              <a:rPr lang="en" sz="6000" b="1">
                <a:solidFill>
                  <a:srgbClr val="FF0000"/>
                </a:solidFill>
                <a:latin typeface="Century Gothic"/>
                <a:ea typeface="Century Gothic"/>
                <a:cs typeface="Century Gothic"/>
                <a:sym typeface="Century Gothic"/>
              </a:rPr>
              <a:t>WHO WE TALKED TO</a:t>
            </a:r>
            <a:endParaRPr sz="6000">
              <a:solidFill>
                <a:srgbClr val="FF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77303" y="141274"/>
            <a:ext cx="1727700" cy="1488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259" name="Google Shape;259;p39"/>
          <p:cNvPicPr preferRelativeResize="0"/>
          <p:nvPr/>
        </p:nvPicPr>
        <p:blipFill>
          <a:blip r:embed="rId3">
            <a:alphaModFix/>
          </a:blip>
          <a:stretch>
            <a:fillRect/>
          </a:stretch>
        </p:blipFill>
        <p:spPr>
          <a:xfrm>
            <a:off x="2186000" y="152400"/>
            <a:ext cx="3344287" cy="4459044"/>
          </a:xfrm>
          <a:prstGeom prst="rect">
            <a:avLst/>
          </a:prstGeom>
          <a:noFill/>
          <a:ln>
            <a:noFill/>
          </a:ln>
        </p:spPr>
      </p:pic>
      <p:pic>
        <p:nvPicPr>
          <p:cNvPr id="260" name="Google Shape;260;p39"/>
          <p:cNvPicPr preferRelativeResize="0"/>
          <p:nvPr/>
        </p:nvPicPr>
        <p:blipFill>
          <a:blip r:embed="rId4">
            <a:alphaModFix/>
          </a:blip>
          <a:stretch>
            <a:fillRect/>
          </a:stretch>
        </p:blipFill>
        <p:spPr>
          <a:xfrm>
            <a:off x="5738830" y="2514600"/>
            <a:ext cx="3252772" cy="2439579"/>
          </a:xfrm>
          <a:prstGeom prst="rect">
            <a:avLst/>
          </a:prstGeom>
          <a:noFill/>
          <a:ln>
            <a:noFill/>
          </a:ln>
        </p:spPr>
      </p:pic>
      <p:pic>
        <p:nvPicPr>
          <p:cNvPr id="261" name="Google Shape;261;p39"/>
          <p:cNvPicPr preferRelativeResize="0"/>
          <p:nvPr/>
        </p:nvPicPr>
        <p:blipFill rotWithShape="1">
          <a:blip r:embed="rId5">
            <a:alphaModFix/>
          </a:blip>
          <a:srcRect t="7228" b="6311"/>
          <a:stretch/>
        </p:blipFill>
        <p:spPr>
          <a:xfrm>
            <a:off x="152400" y="417275"/>
            <a:ext cx="1652602" cy="1904998"/>
          </a:xfrm>
          <a:prstGeom prst="rect">
            <a:avLst/>
          </a:prstGeom>
          <a:noFill/>
          <a:ln>
            <a:noFill/>
          </a:ln>
        </p:spPr>
      </p:pic>
      <p:pic>
        <p:nvPicPr>
          <p:cNvPr id="262" name="Google Shape;262;p39"/>
          <p:cNvPicPr preferRelativeResize="0"/>
          <p:nvPr/>
        </p:nvPicPr>
        <p:blipFill rotWithShape="1">
          <a:blip r:embed="rId6">
            <a:alphaModFix/>
          </a:blip>
          <a:srcRect l="15800" t="5388" r="11419" b="4957"/>
          <a:stretch/>
        </p:blipFill>
        <p:spPr>
          <a:xfrm rot="-5400000">
            <a:off x="6408088" y="-377739"/>
            <a:ext cx="1846076" cy="3032202"/>
          </a:xfrm>
          <a:prstGeom prst="rect">
            <a:avLst/>
          </a:prstGeom>
          <a:noFill/>
          <a:ln>
            <a:noFill/>
          </a:ln>
        </p:spPr>
      </p:pic>
      <p:pic>
        <p:nvPicPr>
          <p:cNvPr id="263" name="Google Shape;263;p39"/>
          <p:cNvPicPr preferRelativeResize="0"/>
          <p:nvPr/>
        </p:nvPicPr>
        <p:blipFill rotWithShape="1">
          <a:blip r:embed="rId7">
            <a:alphaModFix/>
          </a:blip>
          <a:srcRect l="18887" t="17424" r="10586" b="8363"/>
          <a:stretch/>
        </p:blipFill>
        <p:spPr>
          <a:xfrm rot="-5400000">
            <a:off x="361963" y="2911138"/>
            <a:ext cx="1418223" cy="19897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1273</Words>
  <Application>Microsoft Office PowerPoint</Application>
  <PresentationFormat>On-screen Show (16:9)</PresentationFormat>
  <Paragraphs>186</Paragraphs>
  <Slides>19</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Century Gothic</vt:lpstr>
      <vt:lpstr>Palatino</vt:lpstr>
      <vt:lpstr>Calibri</vt:lpstr>
      <vt:lpstr>Times New Roman</vt:lpstr>
      <vt:lpstr>Roboto</vt:lpstr>
      <vt:lpstr>Simple Light</vt:lpstr>
      <vt:lpstr>Material</vt:lpstr>
      <vt:lpstr>Office Theme</vt:lpstr>
      <vt:lpstr>Veteran Micro-Housing</vt:lpstr>
      <vt:lpstr>Agenda</vt:lpstr>
      <vt:lpstr>PowerPoint Presentation</vt:lpstr>
      <vt:lpstr>PowerPoint Presentation</vt:lpstr>
      <vt:lpstr>What is Human-Centered Design?</vt:lpstr>
      <vt:lpstr>What is Human-Centered Design?</vt:lpstr>
      <vt:lpstr>Honing In: A Targeted Question</vt:lpstr>
      <vt:lpstr>VA Staff</vt:lpstr>
      <vt:lpstr>PowerPoint Presentation</vt:lpstr>
      <vt:lpstr>Key Observations</vt:lpstr>
      <vt:lpstr>Key Emotional Housing Elements that Matter for Veterans</vt:lpstr>
      <vt:lpstr>What It Is; What It Isn’t</vt:lpstr>
      <vt:lpstr>What It Is; What It Isn’t</vt:lpstr>
      <vt:lpstr>Key Structural Housing Elements that Matter for Veterans</vt:lpstr>
      <vt:lpstr>Key Structural Housing Elements that Matter for Veterans</vt:lpstr>
      <vt:lpstr>Key Structural Housing Elements that Matter for Veterans</vt:lpstr>
      <vt:lpstr>Details, Details, Details </vt:lpstr>
      <vt:lpstr>Your Turn!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 Micro-Housing</dc:title>
  <dc:creator>Sarah</dc:creator>
  <cp:lastModifiedBy>Terry Allebaugh</cp:lastModifiedBy>
  <cp:revision>1</cp:revision>
  <dcterms:modified xsi:type="dcterms:W3CDTF">2018-08-29T14:51:41Z</dcterms:modified>
</cp:coreProperties>
</file>